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1" r:id="rId1"/>
  </p:sldMasterIdLst>
  <p:notesMasterIdLst>
    <p:notesMasterId r:id="rId40"/>
  </p:notesMasterIdLst>
  <p:handoutMasterIdLst>
    <p:handoutMasterId r:id="rId41"/>
  </p:handoutMasterIdLst>
  <p:sldIdLst>
    <p:sldId id="702" r:id="rId2"/>
    <p:sldId id="927" r:id="rId3"/>
    <p:sldId id="906" r:id="rId4"/>
    <p:sldId id="930" r:id="rId5"/>
    <p:sldId id="928" r:id="rId6"/>
    <p:sldId id="834" r:id="rId7"/>
    <p:sldId id="891" r:id="rId8"/>
    <p:sldId id="860" r:id="rId9"/>
    <p:sldId id="812" r:id="rId10"/>
    <p:sldId id="929" r:id="rId11"/>
    <p:sldId id="845" r:id="rId12"/>
    <p:sldId id="895" r:id="rId13"/>
    <p:sldId id="892" r:id="rId14"/>
    <p:sldId id="887" r:id="rId15"/>
    <p:sldId id="918" r:id="rId16"/>
    <p:sldId id="908" r:id="rId17"/>
    <p:sldId id="910" r:id="rId18"/>
    <p:sldId id="919" r:id="rId19"/>
    <p:sldId id="911" r:id="rId20"/>
    <p:sldId id="912" r:id="rId21"/>
    <p:sldId id="933" r:id="rId22"/>
    <p:sldId id="909" r:id="rId23"/>
    <p:sldId id="893" r:id="rId24"/>
    <p:sldId id="890" r:id="rId25"/>
    <p:sldId id="814" r:id="rId26"/>
    <p:sldId id="882" r:id="rId27"/>
    <p:sldId id="915" r:id="rId28"/>
    <p:sldId id="922" r:id="rId29"/>
    <p:sldId id="917" r:id="rId30"/>
    <p:sldId id="921" r:id="rId31"/>
    <p:sldId id="900" r:id="rId32"/>
    <p:sldId id="881" r:id="rId33"/>
    <p:sldId id="884" r:id="rId34"/>
    <p:sldId id="885" r:id="rId35"/>
    <p:sldId id="902" r:id="rId36"/>
    <p:sldId id="932" r:id="rId37"/>
    <p:sldId id="923" r:id="rId38"/>
    <p:sldId id="773" r:id="rId39"/>
  </p:sldIdLst>
  <p:sldSz cx="9144000" cy="6858000" type="screen4x3"/>
  <p:notesSz cx="7010400" cy="9296400"/>
  <p:defaultTextStyle>
    <a:defPPr>
      <a:defRPr lang="en-US"/>
    </a:defPPr>
    <a:lvl1pPr algn="l" rtl="0" fontAlgn="base">
      <a:spcBef>
        <a:spcPct val="0"/>
      </a:spcBef>
      <a:spcAft>
        <a:spcPct val="0"/>
      </a:spcAft>
      <a:defRPr sz="4800" kern="1200">
        <a:solidFill>
          <a:schemeClr val="tx1"/>
        </a:solidFill>
        <a:latin typeface="Times New Roman" pitchFamily="18" charset="0"/>
        <a:ea typeface="+mn-ea"/>
        <a:cs typeface="+mn-cs"/>
      </a:defRPr>
    </a:lvl1pPr>
    <a:lvl2pPr marL="457200" algn="l" rtl="0" fontAlgn="base">
      <a:spcBef>
        <a:spcPct val="0"/>
      </a:spcBef>
      <a:spcAft>
        <a:spcPct val="0"/>
      </a:spcAft>
      <a:defRPr sz="4800" kern="1200">
        <a:solidFill>
          <a:schemeClr val="tx1"/>
        </a:solidFill>
        <a:latin typeface="Times New Roman" pitchFamily="18" charset="0"/>
        <a:ea typeface="+mn-ea"/>
        <a:cs typeface="+mn-cs"/>
      </a:defRPr>
    </a:lvl2pPr>
    <a:lvl3pPr marL="914400" algn="l" rtl="0" fontAlgn="base">
      <a:spcBef>
        <a:spcPct val="0"/>
      </a:spcBef>
      <a:spcAft>
        <a:spcPct val="0"/>
      </a:spcAft>
      <a:defRPr sz="4800" kern="1200">
        <a:solidFill>
          <a:schemeClr val="tx1"/>
        </a:solidFill>
        <a:latin typeface="Times New Roman" pitchFamily="18" charset="0"/>
        <a:ea typeface="+mn-ea"/>
        <a:cs typeface="+mn-cs"/>
      </a:defRPr>
    </a:lvl3pPr>
    <a:lvl4pPr marL="1371600" algn="l" rtl="0" fontAlgn="base">
      <a:spcBef>
        <a:spcPct val="0"/>
      </a:spcBef>
      <a:spcAft>
        <a:spcPct val="0"/>
      </a:spcAft>
      <a:defRPr sz="4800" kern="1200">
        <a:solidFill>
          <a:schemeClr val="tx1"/>
        </a:solidFill>
        <a:latin typeface="Times New Roman" pitchFamily="18" charset="0"/>
        <a:ea typeface="+mn-ea"/>
        <a:cs typeface="+mn-cs"/>
      </a:defRPr>
    </a:lvl4pPr>
    <a:lvl5pPr marL="1828800" algn="l" rtl="0" fontAlgn="base">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89" userDrawn="1">
          <p15:clr>
            <a:srgbClr val="A4A3A4"/>
          </p15:clr>
        </p15:guide>
        <p15:guide id="3"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428067-7AEF-2AEE-3A7C-EB1B0FF2BFD9}" name="Emmy Wilson" initials="EW" userId="S::ewilson@texasagriculture.gov::fe238a78-1ad6-4f86-a1dd-48dbf20396e0" providerId="AD"/>
  <p188:author id="{66C234D0-7B45-5054-E003-9746D4E67DDD}" name="Jeanette Chardon-Martinez" initials="JCM" userId="S::jchardon@texasagriculture.gov::a58ef449-334f-47d0-949e-3cf0d0b634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6"/>
    <a:srgbClr val="0000CC"/>
    <a:srgbClr val="003399"/>
    <a:srgbClr val="0033CC"/>
    <a:srgbClr val="396391"/>
    <a:srgbClr val="6699FF"/>
    <a:srgbClr val="85A7D1"/>
    <a:srgbClr val="2C318D"/>
    <a:srgbClr val="2C328D"/>
    <a:srgbClr val="D5B5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5" autoAdjust="0"/>
    <p:restoredTop sz="77302" autoAdjust="0"/>
  </p:normalViewPr>
  <p:slideViewPr>
    <p:cSldViewPr>
      <p:cViewPr varScale="1">
        <p:scale>
          <a:sx n="97" d="100"/>
          <a:sy n="97" d="100"/>
        </p:scale>
        <p:origin x="2028" y="72"/>
      </p:cViewPr>
      <p:guideLst>
        <p:guide orient="horz" pos="2208"/>
        <p:guide pos="2880"/>
      </p:guideLst>
    </p:cSldViewPr>
  </p:slideViewPr>
  <p:outlineViewPr>
    <p:cViewPr>
      <p:scale>
        <a:sx n="33" d="100"/>
        <a:sy n="33" d="100"/>
      </p:scale>
      <p:origin x="0" y="-11310"/>
    </p:cViewPr>
  </p:outlineViewPr>
  <p:notesTextViewPr>
    <p:cViewPr>
      <p:scale>
        <a:sx n="125" d="100"/>
        <a:sy n="125" d="100"/>
      </p:scale>
      <p:origin x="0" y="0"/>
    </p:cViewPr>
  </p:notesTextViewPr>
  <p:sorterViewPr>
    <p:cViewPr>
      <p:scale>
        <a:sx n="100" d="100"/>
        <a:sy n="100" d="100"/>
      </p:scale>
      <p:origin x="0" y="-9012"/>
    </p:cViewPr>
  </p:sorterViewPr>
  <p:notesViewPr>
    <p:cSldViewPr>
      <p:cViewPr varScale="1">
        <p:scale>
          <a:sx n="85" d="100"/>
          <a:sy n="85" d="100"/>
        </p:scale>
        <p:origin x="3846" y="102"/>
      </p:cViewPr>
      <p:guideLst>
        <p:guide orient="horz" pos="2928"/>
        <p:guide pos="218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68611" name="Rectangle 3"/>
          <p:cNvSpPr>
            <a:spLocks noGrp="1" noChangeArrowheads="1"/>
          </p:cNvSpPr>
          <p:nvPr>
            <p:ph type="dt" sz="quarter" idx="1"/>
          </p:nvPr>
        </p:nvSpPr>
        <p:spPr bwMode="auto">
          <a:xfrm>
            <a:off x="3972562" y="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68612" name="Rectangle 4"/>
          <p:cNvSpPr>
            <a:spLocks noGrp="1" noChangeArrowheads="1"/>
          </p:cNvSpPr>
          <p:nvPr>
            <p:ph type="ftr" sz="quarter" idx="2"/>
          </p:nvPr>
        </p:nvSpPr>
        <p:spPr bwMode="auto">
          <a:xfrm>
            <a:off x="0" y="8831422"/>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68613" name="Rectangle 5"/>
          <p:cNvSpPr>
            <a:spLocks noGrp="1" noChangeArrowheads="1"/>
          </p:cNvSpPr>
          <p:nvPr>
            <p:ph type="sldNum" sz="quarter" idx="3"/>
          </p:nvPr>
        </p:nvSpPr>
        <p:spPr bwMode="auto">
          <a:xfrm>
            <a:off x="3972562" y="8831422"/>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117763" name="Rectangle 1027"/>
          <p:cNvSpPr>
            <a:spLocks noGrp="1" noChangeArrowheads="1"/>
          </p:cNvSpPr>
          <p:nvPr>
            <p:ph type="dt" idx="1"/>
          </p:nvPr>
        </p:nvSpPr>
        <p:spPr bwMode="auto">
          <a:xfrm>
            <a:off x="3972562" y="2"/>
            <a:ext cx="3037840" cy="4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34721" y="4416513"/>
            <a:ext cx="5140960" cy="41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831422"/>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117767" name="Rectangle 1031"/>
          <p:cNvSpPr>
            <a:spLocks noGrp="1" noChangeArrowheads="1"/>
          </p:cNvSpPr>
          <p:nvPr>
            <p:ph type="sldNum" sz="quarter" idx="5"/>
          </p:nvPr>
        </p:nvSpPr>
        <p:spPr bwMode="auto">
          <a:xfrm>
            <a:off x="3972562" y="8831422"/>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Texas Community Development Block Grant Program Administrators Workshop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D5B52F"/>
                </a:solidFill>
                <a:latin typeface="Book Antiqua" panose="02040602050305030304" pitchFamily="18" charset="0"/>
              </a:rPr>
              <a:t>Group A Documentation and Performance Report</a:t>
            </a:r>
          </a:p>
          <a:p>
            <a:endParaRPr lang="en-US" dirty="0"/>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a:p>
        </p:txBody>
      </p:sp>
    </p:spTree>
    <p:extLst>
      <p:ext uri="{BB962C8B-B14F-4D97-AF65-F5344CB8AC3E}">
        <p14:creationId xmlns:p14="http://schemas.microsoft.com/office/powerpoint/2010/main" val="16020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The CDBG Civil Rights Policies Forms.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Let's park the car here a bit and talk about the importance of the forms.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Citizen Participation Plan and Citizen Complaints Procedures: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citizen participation plan is a pathway for all citizens to exercise their voice and influence decisions that affect their communities, neighborhoods and way of life. Because community involvement is a critical element of the CDBG program, the Grant Recipient must provide for and encourage citizen participation – especially low- and moderate-income persons that live in the community or are going to be served by the CDBG grant.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Excessive Force: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ptos" panose="020B0004020202020204" pitchFamily="34" charset="0"/>
              </a:rPr>
              <a:t>In accordance with Section 104(</a:t>
            </a:r>
            <a:r>
              <a:rPr lang="en-US" sz="1100" dirty="0">
                <a:latin typeface="Bradley Hand ITC" panose="03070402050302030203" pitchFamily="66" charset="0"/>
              </a:rPr>
              <a:t>L</a:t>
            </a:r>
            <a:r>
              <a:rPr lang="en-US" sz="1100" dirty="0">
                <a:latin typeface="Aptos" panose="020B0004020202020204" pitchFamily="34" charset="0"/>
              </a:rPr>
              <a:t>) of the Housing and Community Development Act, as amended, Grant Recipients receiving CDBG funding must adopt an Excessive Force Policy that prohibits the use of excessive force against non-violent civil rights demonstrations.</a:t>
            </a:r>
            <a:endParaRPr lang="en-US" sz="1100" b="0" baseline="0" dirty="0">
              <a:latin typeface="Aptos" panose="020B00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Section 504 Policy and Grievance Procedures (This is only required if the city or county has less than 15 employees):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ptos" panose="020B0004020202020204" pitchFamily="34" charset="0"/>
              </a:rPr>
              <a:t>Grant Recipients must develop complaint procedures for citizens to submit complaints and grievances that include a timely written response to complaints—within 15 days where practicable. This information must provide citizens with the address, phone number and times for submitting complaints and grievances, and provide timely written answers to written complaints and grievances. </a:t>
            </a:r>
            <a:endParaRPr lang="en-US" sz="1100" b="0" baseline="0" dirty="0">
              <a:latin typeface="Aptos" panose="020B00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Section 504 Self-Evaluation Review:</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ptos" panose="020B0004020202020204" pitchFamily="34" charset="0"/>
              </a:rPr>
              <a:t>The self-evaluation review includes an examination of policies and practices relative to the Section 504 compliance regulations. Any policies and practices that do not meet the Section 504 requirements must be modified, and corrective action taken to remedy any discrimination found. During the self-evaluation process, the Grant Recipient MUST consult with individuals with disabilities or organizations representing them. TDA is confident that each community has persons that should be consulted.</a:t>
            </a:r>
            <a:endParaRPr lang="en-US" sz="1100" b="0" baseline="0" dirty="0">
              <a:latin typeface="Aptos" panose="020B00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Fair Housing Policy: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ptos" panose="020B0004020202020204" pitchFamily="34" charset="0"/>
              </a:rPr>
              <a:t>Section 808(e)(5) of the Fair Housing Act, requires that HUD programs and activities be administered in a manner affirmatively to further the policies of the Fair Housing Act. The Fair Housing Act provides for the protection of the following federally protected classes: Race, Disability, Color, Familial status, Religion, National origin, and Sex.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dirty="0">
                <a:latin typeface="Aptos" panose="020B0004020202020204" pitchFamily="34" charset="0"/>
              </a:rPr>
              <a:t>Grant Recipients must adopt (or affirm) a Fair Housing Policy by ordinance or resolution based on the requirements of the Fair Housing Act to affirmatively further fair housing choices for all seven protected classes.</a:t>
            </a:r>
            <a:endParaRPr lang="en-US" sz="1100" b="0" baseline="0" dirty="0">
              <a:latin typeface="Aptos" panose="020B00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Code of Conduct: The Code of Conduct </a:t>
            </a:r>
            <a:r>
              <a:rPr lang="en-US" sz="1100" dirty="0">
                <a:latin typeface="Aptos" panose="020B0004020202020204" pitchFamily="34" charset="0"/>
              </a:rPr>
              <a:t>procedures are intended to serve as guidelines for the procurement of supplies, equipment, construction services and professional services for the CDBG Program. The regulations related to conflict of interest and nepotism may be found at the Texas Government Code, Texas Local Government Code, and the Uniform Grant Management Standards by Texas Comptroller.</a:t>
            </a:r>
            <a:endParaRPr lang="en-US" sz="1100" dirty="0">
              <a:effectLst/>
              <a:latin typeface="Aptos" panose="020B00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10</a:t>
            </a:fld>
            <a:endParaRPr lang="en-US" dirty="0"/>
          </a:p>
        </p:txBody>
      </p:sp>
    </p:spTree>
    <p:extLst>
      <p:ext uri="{BB962C8B-B14F-4D97-AF65-F5344CB8AC3E}">
        <p14:creationId xmlns:p14="http://schemas.microsoft.com/office/powerpoint/2010/main" val="305611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latin typeface="Aptos" panose="020B0004020202020204" pitchFamily="34" charset="0"/>
              </a:rPr>
              <a:t>Now let’s move to the Grant Overview page: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This page contains fields that must be completed </a:t>
            </a:r>
            <a:r>
              <a:rPr lang="en-US" sz="1100" dirty="0">
                <a:latin typeface="Aptos" panose="020B0004020202020204" pitchFamily="34" charset="0"/>
              </a:rPr>
              <a:t>as a part of Group A and Civil Rights requirements, and if left incomplete, this will result in the performance report being returned for corrections. </a:t>
            </a:r>
          </a:p>
          <a:p>
            <a:r>
              <a:rPr lang="en-US" sz="1100" baseline="0" dirty="0">
                <a:latin typeface="Aptos" panose="020B0004020202020204" pitchFamily="34" charset="0"/>
              </a:rPr>
              <a:t> </a:t>
            </a:r>
          </a:p>
          <a:p>
            <a:pPr marL="0" indent="0">
              <a:buFont typeface="Arial" panose="020B0604020202020204" pitchFamily="34" charset="0"/>
              <a:buNone/>
            </a:pPr>
            <a:r>
              <a:rPr lang="en-US" sz="1100" baseline="0" dirty="0">
                <a:latin typeface="Aptos" panose="020B0004020202020204" pitchFamily="34" charset="0"/>
              </a:rPr>
              <a:t>On the top of the page, you will find fields for the Primary Administrative Contact within TDAGO, this will be the person responsible for administrating the grant and the person that TDA staff will contact when in need to address any issues, concerns or clarifications. The Primary Administrator will need to complete the contact's name, email and phone information fields and this person must be a Certified CDBG Administrator.</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Below, you will find the fields for the Labor Standards and Civil Rights Officers. The Authorized Official must designate the person or persons that will oversee these portions of the agreement and ensure compliance. </a:t>
            </a:r>
            <a:endParaRPr lang="en-US" dirty="0"/>
          </a:p>
          <a:p>
            <a:endParaRPr lang="en-US" sz="1100" dirty="0">
              <a:latin typeface="Aptos" panose="020B0004020202020204" pitchFamily="34" charset="0"/>
            </a:endParaRPr>
          </a:p>
          <a:p>
            <a:r>
              <a:rPr lang="en-US" sz="1100" dirty="0">
                <a:latin typeface="Aptos" panose="020B0004020202020204" pitchFamily="34" charset="0"/>
              </a:rPr>
              <a:t>This designation is made by listing the name of the LSO and CRO in the designated field and once complete, the Authorized Official must certify by checking the box and date. </a:t>
            </a:r>
          </a:p>
          <a:p>
            <a:endParaRPr lang="en-US" dirty="0"/>
          </a:p>
          <a:p>
            <a:endParaRPr lang="en-US" baseline="0" dirty="0"/>
          </a:p>
        </p:txBody>
      </p:sp>
      <p:sp>
        <p:nvSpPr>
          <p:cNvPr id="4" name="Slide Number Placeholder 3"/>
          <p:cNvSpPr>
            <a:spLocks noGrp="1"/>
          </p:cNvSpPr>
          <p:nvPr>
            <p:ph type="sldNum" sz="quarter" idx="10"/>
          </p:nvPr>
        </p:nvSpPr>
        <p:spPr/>
        <p:txBody>
          <a:bodyPr/>
          <a:lstStyle/>
          <a:p>
            <a:fld id="{90A1B886-8946-4D9C-BABD-17B13655BA5E}" type="slidenum">
              <a:rPr lang="en-US" smtClean="0"/>
              <a:t>11</a:t>
            </a:fld>
            <a:endParaRPr lang="en-US"/>
          </a:p>
        </p:txBody>
      </p:sp>
    </p:spTree>
    <p:extLst>
      <p:ext uri="{BB962C8B-B14F-4D97-AF65-F5344CB8AC3E}">
        <p14:creationId xmlns:p14="http://schemas.microsoft.com/office/powerpoint/2010/main" val="74370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58">
              <a:defRPr/>
            </a:pPr>
            <a:endParaRPr lang="en-US" baseline="0"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12</a:t>
            </a:fld>
            <a:endParaRPr lang="en-US" dirty="0"/>
          </a:p>
        </p:txBody>
      </p:sp>
    </p:spTree>
    <p:extLst>
      <p:ext uri="{BB962C8B-B14F-4D97-AF65-F5344CB8AC3E}">
        <p14:creationId xmlns:p14="http://schemas.microsoft.com/office/powerpoint/2010/main" val="3404918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baseline="0" dirty="0">
                <a:solidFill>
                  <a:srgbClr val="000000"/>
                </a:solidFill>
                <a:latin typeface="Aptos" panose="020B0004020202020204" pitchFamily="34" charset="0"/>
              </a:rPr>
              <a:t>The Materials and Services Reports (MSRs) are forms in TDA-GO used to report the procurement of any goods or services throughout the grant agreement.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baseline="0" dirty="0">
                <a:solidFill>
                  <a:srgbClr val="000000"/>
                </a:solidFill>
                <a:latin typeface="Aptos" panose="020B0004020202020204" pitchFamily="34" charset="0"/>
              </a:rPr>
              <a:t>On this form you will complete the following information: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u="none" strike="noStrike" baseline="0" dirty="0">
                <a:solidFill>
                  <a:srgbClr val="000000"/>
                </a:solidFill>
                <a:latin typeface="Aptos" panose="020B0004020202020204" pitchFamily="34" charset="0"/>
              </a:rPr>
              <a:t>The MSR Preparation Information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u="none" strike="noStrike" baseline="0" dirty="0">
                <a:solidFill>
                  <a:srgbClr val="000000"/>
                </a:solidFill>
                <a:latin typeface="Aptos" panose="020B0004020202020204" pitchFamily="34" charset="0"/>
              </a:rPr>
              <a:t>The Pre-Selection Clearance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u="none" strike="noStrike" baseline="0" dirty="0">
                <a:solidFill>
                  <a:srgbClr val="000000"/>
                </a:solidFill>
                <a:latin typeface="Aptos" panose="020B0004020202020204" pitchFamily="34" charset="0"/>
              </a:rPr>
              <a:t>The MSR Award/Selection Information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u="none" strike="noStrike" baseline="0" dirty="0">
                <a:solidFill>
                  <a:srgbClr val="000000"/>
                </a:solidFill>
                <a:latin typeface="Aptos" panose="020B0004020202020204" pitchFamily="34" charset="0"/>
              </a:rPr>
              <a:t>And any Additional Documentation, if needed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u="none" strike="noStrike" baseline="0" dirty="0">
              <a:solidFill>
                <a:srgbClr val="000000"/>
              </a:solidFill>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The MSR must be submitted and accepted for each requested vendor or services provider. </a:t>
            </a:r>
            <a:r>
              <a:rPr lang="en-US" sz="1100" b="0" i="0" u="none" strike="noStrike" baseline="0" dirty="0">
                <a:solidFill>
                  <a:srgbClr val="000000"/>
                </a:solidFill>
                <a:latin typeface="Aptos" panose="020B0004020202020204" pitchFamily="34" charset="0"/>
              </a:rPr>
              <a:t>The Grant Recipient will update the MSR several times throughout the project.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MSR’s for administration and engineering services </a:t>
            </a:r>
            <a:r>
              <a:rPr lang="en-US" sz="1100" u="sng" dirty="0">
                <a:latin typeface="Aptos" panose="020B0004020202020204" pitchFamily="34" charset="0"/>
              </a:rPr>
              <a:t>are required even in the case that force account has been approved</a:t>
            </a:r>
            <a:r>
              <a:rPr lang="en-US" sz="1100" dirty="0">
                <a:latin typeface="Aptos" panose="020B0004020202020204" pitchFamily="34" charset="0"/>
              </a:rPr>
              <a:t> for these services. </a:t>
            </a:r>
            <a:endParaRPr lang="en-US" sz="1100" b="0" i="0" u="none" strike="noStrike" baseline="0" dirty="0">
              <a:solidFill>
                <a:srgbClr val="000000"/>
              </a:solidFill>
              <a:effectLst/>
              <a:latin typeface="Aptos" panose="020B00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u="none" strike="noStrike" baseline="0" dirty="0">
              <a:solidFill>
                <a:srgbClr val="000000"/>
              </a:solidFill>
              <a:effectLst/>
              <a:latin typeface="Aptos" panose="020B00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Group A requires Material and Services Reports (MSRs) for admin and engineering services. </a:t>
            </a: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13</a:t>
            </a:fld>
            <a:endParaRPr lang="en-US" dirty="0"/>
          </a:p>
        </p:txBody>
      </p:sp>
    </p:spTree>
    <p:extLst>
      <p:ext uri="{BB962C8B-B14F-4D97-AF65-F5344CB8AC3E}">
        <p14:creationId xmlns:p14="http://schemas.microsoft.com/office/powerpoint/2010/main" val="203986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The Main Form, indicated on the left navigation pane with a red box, is where details are entered.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aseline="0" dirty="0">
                <a:latin typeface="Aptos" panose="020B0004020202020204" pitchFamily="34" charset="0"/>
              </a:rPr>
              <a:t>It is important to review all documents </a:t>
            </a:r>
            <a:r>
              <a:rPr lang="en-US" sz="1100" i="1" baseline="0" dirty="0">
                <a:latin typeface="Aptos" panose="020B0004020202020204" pitchFamily="34" charset="0"/>
              </a:rPr>
              <a:t>before </a:t>
            </a:r>
            <a:r>
              <a:rPr lang="en-US" sz="1100" baseline="0" dirty="0">
                <a:latin typeface="Aptos" panose="020B0004020202020204" pitchFamily="34" charset="0"/>
              </a:rPr>
              <a:t>uploading them to the Main Form page.  Make sure to check for things like: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Aptos" panose="020B0004020202020204" pitchFamily="34" charset="0"/>
              </a:rPr>
              <a:t>Are there signatures in all provided spaces on the documents?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Aptos" panose="020B0004020202020204" pitchFamily="34" charset="0"/>
              </a:rPr>
              <a:t>Is the grant project number on the top of the document or in the description?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Aptos" panose="020B0004020202020204" pitchFamily="34" charset="0"/>
              </a:rPr>
              <a:t>If the documents are scanned, are the text and/or numbers legible?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dirty="0">
                <a:latin typeface="Aptos" panose="020B0004020202020204" pitchFamily="34" charset="0"/>
              </a:rPr>
              <a:t>Simple checks like these prior to uploads will help avoid having your MSR sent back for corrections.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Only upload the forms listed on the page and nothing more. </a:t>
            </a:r>
            <a:endParaRPr lang="en-US" sz="1100" b="0" dirty="0">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aseline="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14</a:t>
            </a:fld>
            <a:endParaRPr lang="en-US" dirty="0"/>
          </a:p>
        </p:txBody>
      </p:sp>
    </p:spTree>
    <p:extLst>
      <p:ext uri="{BB962C8B-B14F-4D97-AF65-F5344CB8AC3E}">
        <p14:creationId xmlns:p14="http://schemas.microsoft.com/office/powerpoint/2010/main" val="66053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Once on the Main Form screen, enter the “Type of Work Information” by checking one of the provided options.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dirty="0">
                <a:latin typeface="Aptos" panose="020B0004020202020204" pitchFamily="34" charset="0"/>
              </a:rPr>
              <a:t>TDA recommends using</a:t>
            </a:r>
            <a:r>
              <a:rPr lang="en-US" sz="1100" b="1" dirty="0">
                <a:latin typeface="Aptos" panose="020B0004020202020204" pitchFamily="34" charset="0"/>
              </a:rPr>
              <a:t> </a:t>
            </a:r>
            <a:r>
              <a:rPr lang="en-US" sz="1100" dirty="0">
                <a:latin typeface="Aptos" panose="020B0004020202020204" pitchFamily="34" charset="0"/>
              </a:rPr>
              <a:t>MSR 01 for administrative services and MSR-02 for engineering. For all new grant agreements, the Group A required MSR’s will be designated as MSR-01-A for administration and MSR-01-E for engineering. Please make sure you are using the correct MSR for the corresponding vendor.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Under the type of work section, there is a new area called “Method of Completing Work”. Here you will indicate the method of work by choosing either Force Account or Contracted.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Then, enter a description of the work in the box provided.</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15</a:t>
            </a:fld>
            <a:endParaRPr lang="en-US" dirty="0"/>
          </a:p>
        </p:txBody>
      </p:sp>
    </p:spTree>
    <p:extLst>
      <p:ext uri="{BB962C8B-B14F-4D97-AF65-F5344CB8AC3E}">
        <p14:creationId xmlns:p14="http://schemas.microsoft.com/office/powerpoint/2010/main" val="4127548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As we continue down the Main Form of the MSR, you will see an area to:</a:t>
            </a:r>
          </a:p>
          <a:p>
            <a:pPr marL="171450" indent="-171450">
              <a:buFont typeface="Arial" panose="020B0604020202020204" pitchFamily="34" charset="0"/>
              <a:buChar char="•"/>
            </a:pPr>
            <a:r>
              <a:rPr lang="en-US" sz="1100" dirty="0">
                <a:latin typeface="Aptos" panose="020B0004020202020204" pitchFamily="34" charset="0"/>
              </a:rPr>
              <a:t>Upload a list of selection committee members</a:t>
            </a:r>
          </a:p>
          <a:p>
            <a:pPr marL="171450" indent="-171450">
              <a:buFont typeface="Arial" panose="020B0604020202020204" pitchFamily="34" charset="0"/>
              <a:buChar char="•"/>
            </a:pPr>
            <a:r>
              <a:rPr lang="en-US" sz="1100" dirty="0">
                <a:latin typeface="Aptos" panose="020B0004020202020204" pitchFamily="34" charset="0"/>
              </a:rPr>
              <a:t>Indicate the type of Procurement used in the Selection Process</a:t>
            </a:r>
          </a:p>
          <a:p>
            <a:pPr marL="171450" indent="-171450">
              <a:buFont typeface="Arial" panose="020B0604020202020204" pitchFamily="34" charset="0"/>
              <a:buChar char="•"/>
            </a:pPr>
            <a:r>
              <a:rPr lang="en-US" sz="1100" dirty="0">
                <a:latin typeface="Aptos" panose="020B0004020202020204" pitchFamily="34" charset="0"/>
              </a:rPr>
              <a:t>Provide the Anticipated Date for Bid Opening/Responses</a:t>
            </a:r>
          </a:p>
          <a:p>
            <a:endParaRPr lang="en-US" sz="1100" dirty="0">
              <a:latin typeface="Aptos" panose="020B0004020202020204" pitchFamily="34" charset="0"/>
            </a:endParaRPr>
          </a:p>
          <a:p>
            <a:r>
              <a:rPr lang="en-US" sz="1100" dirty="0">
                <a:latin typeface="Aptos" panose="020B0004020202020204" pitchFamily="34" charset="0"/>
              </a:rPr>
              <a:t>The box labeled “Type of Procurement/Selection Process” lists different procurement methods. Guidance for each method is provide in the Implementation Manual, Chapter 5 Procurement Procedures. </a:t>
            </a:r>
          </a:p>
          <a:p>
            <a:endParaRPr lang="en-US" sz="1100" dirty="0">
              <a:latin typeface="Aptos" panose="020B0004020202020204" pitchFamily="34" charset="0"/>
            </a:endParaRPr>
          </a:p>
          <a:p>
            <a:r>
              <a:rPr lang="en-US" sz="1100" dirty="0">
                <a:latin typeface="Aptos" panose="020B0004020202020204" pitchFamily="34" charset="0"/>
              </a:rPr>
              <a:t>Please note the Pre-Qualified Method was discontinued effective September 1, 2023. TDA will no longer solicit or post administrator and planner qualifications as part of a formal procurement process. TDA will make available the contact information of individuals and firms that have requested to be included as interested service providers.</a:t>
            </a:r>
          </a:p>
          <a:p>
            <a:endParaRPr lang="en-US" sz="1100" dirty="0">
              <a:latin typeface="Aptos" panose="020B0004020202020204" pitchFamily="34" charset="0"/>
            </a:endParaRPr>
          </a:p>
          <a:p>
            <a:pPr algn="l"/>
            <a:endParaRPr lang="en-US" sz="1100" b="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16</a:t>
            </a:fld>
            <a:endParaRPr lang="en-US" dirty="0"/>
          </a:p>
        </p:txBody>
      </p:sp>
    </p:spTree>
    <p:extLst>
      <p:ext uri="{BB962C8B-B14F-4D97-AF65-F5344CB8AC3E}">
        <p14:creationId xmlns:p14="http://schemas.microsoft.com/office/powerpoint/2010/main" val="134359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Enter Pre-Selection Clearance dates.</a:t>
            </a:r>
          </a:p>
          <a:p>
            <a:endParaRPr lang="en-US" sz="1100" dirty="0">
              <a:latin typeface="Aptos" panose="020B0004020202020204" pitchFamily="34" charset="0"/>
            </a:endParaRPr>
          </a:p>
          <a:p>
            <a:r>
              <a:rPr lang="en-US" sz="1100" dirty="0">
                <a:latin typeface="Aptos" panose="020B0004020202020204" pitchFamily="34" charset="0"/>
              </a:rPr>
              <a:t>Once a vendor/provider is selected, enter their information under “Selected Provider”.</a:t>
            </a:r>
          </a:p>
          <a:p>
            <a:endParaRPr lang="en-US" sz="1100" dirty="0">
              <a:latin typeface="Aptos" panose="020B0004020202020204" pitchFamily="34" charset="0"/>
            </a:endParaRP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17</a:t>
            </a:fld>
            <a:endParaRPr lang="en-US" dirty="0"/>
          </a:p>
        </p:txBody>
      </p:sp>
    </p:spTree>
    <p:extLst>
      <p:ext uri="{BB962C8B-B14F-4D97-AF65-F5344CB8AC3E}">
        <p14:creationId xmlns:p14="http://schemas.microsoft.com/office/powerpoint/2010/main" val="399818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panose="020B0004020202020204" pitchFamily="34" charset="0"/>
              </a:rPr>
              <a:t>Under the Documentation of Selection Process, upload:</a:t>
            </a:r>
          </a:p>
          <a:p>
            <a:pPr marL="171450" indent="-171450">
              <a:buFont typeface="Arial" panose="020B0604020202020204" pitchFamily="34" charset="0"/>
              <a:buChar char="•"/>
            </a:pPr>
            <a:r>
              <a:rPr lang="en-US" dirty="0">
                <a:latin typeface="Aptos" panose="020B0004020202020204" pitchFamily="34" charset="0"/>
              </a:rPr>
              <a:t>Minutes of award by local governing body</a:t>
            </a:r>
          </a:p>
          <a:p>
            <a:pPr marL="171450" indent="-171450">
              <a:buFont typeface="Arial" panose="020B0604020202020204" pitchFamily="34" charset="0"/>
              <a:buChar char="•"/>
            </a:pPr>
            <a:r>
              <a:rPr lang="en-US" dirty="0">
                <a:latin typeface="Aptos" panose="020B0004020202020204" pitchFamily="34" charset="0"/>
              </a:rPr>
              <a:t>Scoresheets for Admin or Engineering depending on the MSR</a:t>
            </a:r>
          </a:p>
          <a:p>
            <a:pPr marL="171450" indent="-171450">
              <a:buFont typeface="Arial" panose="020B0604020202020204" pitchFamily="34" charset="0"/>
              <a:buChar char="•"/>
            </a:pPr>
            <a:endParaRPr lang="en-US" dirty="0">
              <a:latin typeface="Aptos" panose="020B0004020202020204" pitchFamily="34" charset="0"/>
            </a:endParaRPr>
          </a:p>
          <a:p>
            <a:pPr marL="0" indent="0">
              <a:buFont typeface="Arial" panose="020B0604020202020204" pitchFamily="34" charset="0"/>
              <a:buNone/>
            </a:pPr>
            <a:r>
              <a:rPr lang="en-US" dirty="0">
                <a:latin typeface="Aptos" panose="020B0004020202020204" pitchFamily="34" charset="0"/>
              </a:rPr>
              <a:t>Next, enter a description of Efforts to promote MBE/WBE and Section 3 Participation in the box provided. </a:t>
            </a:r>
          </a:p>
          <a:p>
            <a:pPr marL="0" indent="0">
              <a:buFont typeface="Arial" panose="020B0604020202020204" pitchFamily="34" charset="0"/>
              <a:buNone/>
            </a:pPr>
            <a:endParaRPr lang="en-US" dirty="0">
              <a:latin typeface="Aptos" panose="020B0004020202020204" pitchFamily="34" charset="0"/>
            </a:endParaRPr>
          </a:p>
          <a:p>
            <a:pPr marL="0" indent="0">
              <a:buFont typeface="Arial" panose="020B0604020202020204" pitchFamily="34" charset="0"/>
              <a:buNone/>
            </a:pPr>
            <a:r>
              <a:rPr lang="en-US" dirty="0">
                <a:latin typeface="Aptos" panose="020B0004020202020204" pitchFamily="34" charset="0"/>
              </a:rPr>
              <a:t>Please note that the TDA MWBE email was removed from CDBG Implementation Manual in 2022. Unless procurement occurred before the 2022 Implementation Manual was published, this is no longer a valid option to show efforts to promote MBE/WBE.  </a:t>
            </a:r>
          </a:p>
          <a:p>
            <a:pPr algn="l"/>
            <a:endParaRPr lang="en-US" b="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18</a:t>
            </a:fld>
            <a:endParaRPr lang="en-US" dirty="0"/>
          </a:p>
        </p:txBody>
      </p:sp>
    </p:spTree>
    <p:extLst>
      <p:ext uri="{BB962C8B-B14F-4D97-AF65-F5344CB8AC3E}">
        <p14:creationId xmlns:p14="http://schemas.microsoft.com/office/powerpoint/2010/main" val="24574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panose="020B0004020202020204" pitchFamily="34" charset="0"/>
              </a:rPr>
              <a:t>Complete the Key Dates section. The order of the fields should match the order of procurement and please note that the date for work to begin cannot precede the pre-agreement date and if there is no pre-agreement, the date for work to being cannot precede the grant agreement start date. </a:t>
            </a:r>
          </a:p>
          <a:p>
            <a:endParaRPr lang="en-US" dirty="0">
              <a:latin typeface="Aptos" panose="020B0004020202020204" pitchFamily="34" charset="0"/>
            </a:endParaRPr>
          </a:p>
          <a:p>
            <a:r>
              <a:rPr lang="en-US" dirty="0">
                <a:latin typeface="Aptos" panose="020B0004020202020204" pitchFamily="34" charset="0"/>
              </a:rPr>
              <a:t>Engineering contracts must end by the grant agreement end date or sooner and administration contracts are allowed to extend to the Final Payment/PCR Due Date. </a:t>
            </a:r>
          </a:p>
          <a:p>
            <a:endParaRPr lang="en-US" dirty="0">
              <a:latin typeface="Aptos" panose="020B0004020202020204" pitchFamily="34" charset="0"/>
            </a:endParaRPr>
          </a:p>
          <a:p>
            <a:r>
              <a:rPr lang="en-US" dirty="0">
                <a:latin typeface="Aptos" panose="020B0004020202020204" pitchFamily="34" charset="0"/>
              </a:rPr>
              <a:t>Then, enter contract amount, grant amount, and match amount into the “Original” column of the Financial Interest Disclosure Chart and click save. The local amount that exceeds the match will automatically be calculated for you.</a:t>
            </a:r>
          </a:p>
          <a:p>
            <a:endParaRPr lang="en-US" dirty="0"/>
          </a:p>
          <a:p>
            <a:endParaRPr lang="en-US" dirty="0"/>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19</a:t>
            </a:fld>
            <a:endParaRPr lang="en-US" dirty="0"/>
          </a:p>
        </p:txBody>
      </p:sp>
    </p:spTree>
    <p:extLst>
      <p:ext uri="{BB962C8B-B14F-4D97-AF65-F5344CB8AC3E}">
        <p14:creationId xmlns:p14="http://schemas.microsoft.com/office/powerpoint/2010/main" val="2051775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Because the list of Group A Documents is extensive, TDA recommends utilizing the TDA-Go Checklist.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The TDA-GO Checklist </a:t>
            </a:r>
            <a:r>
              <a:rPr lang="en-US" sz="1100" dirty="0">
                <a:effectLst/>
                <a:latin typeface="Aptos" panose="020B0004020202020204" pitchFamily="34" charset="0"/>
                <a:ea typeface="Times New Roman" panose="02020603050405020304" pitchFamily="18" charset="0"/>
              </a:rPr>
              <a:t>can be found under the section labeled “TDA-GO Reference Documents” of the CDBG implementation manual, forms, and appendices page on the TDA website.  </a:t>
            </a: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TDA recommends its use as it shows what document is needed, who is responsible for the document, where to find it, and other important details.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a:t>
            </a:fld>
            <a:endParaRPr lang="en-US" dirty="0"/>
          </a:p>
        </p:txBody>
      </p:sp>
    </p:spTree>
    <p:extLst>
      <p:ext uri="{BB962C8B-B14F-4D97-AF65-F5344CB8AC3E}">
        <p14:creationId xmlns:p14="http://schemas.microsoft.com/office/powerpoint/2010/main" val="3437929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panose="020B0004020202020204" pitchFamily="34" charset="0"/>
              </a:rPr>
              <a:t>Finally, at the bottom of the page, enter the Reporting information for the selected vendor. </a:t>
            </a:r>
          </a:p>
          <a:p>
            <a:endParaRPr lang="en-US" dirty="0">
              <a:latin typeface="Aptos" panose="020B0004020202020204" pitchFamily="34" charset="0"/>
            </a:endParaRPr>
          </a:p>
          <a:p>
            <a:r>
              <a:rPr lang="en-US" dirty="0">
                <a:latin typeface="Aptos" panose="020B0004020202020204" pitchFamily="34" charset="0"/>
              </a:rPr>
              <a:t>After all information has been entered click “Save”. </a:t>
            </a:r>
          </a:p>
          <a:p>
            <a:endParaRPr lang="en-US" dirty="0">
              <a:latin typeface="Aptos" panose="020B0004020202020204" pitchFamily="34" charset="0"/>
            </a:endParaRPr>
          </a:p>
          <a:p>
            <a:r>
              <a:rPr lang="en-US" dirty="0">
                <a:latin typeface="Aptos" panose="020B0004020202020204" pitchFamily="34" charset="0"/>
              </a:rPr>
              <a:t>To submit the MSR, change the status to “Submit Vendor Selection” in the left-hand blue navigation menu under Status Options.</a:t>
            </a:r>
          </a:p>
          <a:p>
            <a:endParaRPr lang="en-US" dirty="0">
              <a:latin typeface="Aptos" panose="020B0004020202020204" pitchFamily="34" charset="0"/>
            </a:endParaRP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20</a:t>
            </a:fld>
            <a:endParaRPr lang="en-US" dirty="0"/>
          </a:p>
        </p:txBody>
      </p:sp>
    </p:spTree>
    <p:extLst>
      <p:ext uri="{BB962C8B-B14F-4D97-AF65-F5344CB8AC3E}">
        <p14:creationId xmlns:p14="http://schemas.microsoft.com/office/powerpoint/2010/main" val="1429412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cases in which a change order is needed for administrative and engineering contracts. Whether it be an Amendment request to move funds between cost categories or additional services required due to an increased scope, a change order is required to document any increase or decrease in contract amount.</a:t>
            </a:r>
          </a:p>
          <a:p>
            <a:endParaRPr lang="en-US" dirty="0"/>
          </a:p>
          <a:p>
            <a:r>
              <a:rPr lang="en-US" dirty="0"/>
              <a:t>Instead of using the Form A505 as needed for construction, an addendum to the Administrative or Engineering contract and written justification from the Grant Recipient are required. </a:t>
            </a:r>
          </a:p>
          <a:p>
            <a:endParaRPr lang="en-US" dirty="0"/>
          </a:p>
          <a:p>
            <a:r>
              <a:rPr lang="en-US" dirty="0"/>
              <a:t>Please consult with your Grant Specialist if a change order for professional services is needed in combination with a budget amendment.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21</a:t>
            </a:fld>
            <a:endParaRPr lang="en-US" dirty="0"/>
          </a:p>
        </p:txBody>
      </p:sp>
    </p:spTree>
    <p:extLst>
      <p:ext uri="{BB962C8B-B14F-4D97-AF65-F5344CB8AC3E}">
        <p14:creationId xmlns:p14="http://schemas.microsoft.com/office/powerpoint/2010/main" val="1117877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Materials and Service Reports common errors are …</a:t>
            </a:r>
          </a:p>
          <a:p>
            <a:endParaRPr lang="en-US" sz="1100" dirty="0">
              <a:latin typeface="Aptos" panose="020B0004020202020204" pitchFamily="34" charset="0"/>
            </a:endParaRPr>
          </a:p>
          <a:p>
            <a:r>
              <a:rPr lang="en-US" sz="1100" dirty="0">
                <a:latin typeface="Aptos" panose="020B0004020202020204" pitchFamily="34" charset="0"/>
              </a:rPr>
              <a:t>TDA understands that in most cases, contracts for professional services are awarded before the grant start date and there may not be an agreement number at the time of award. By the time MSR’s are initiated in the TDA-GO system the agreement number has been generated and can be added into the margin or at the top of the minutes of award. </a:t>
            </a:r>
          </a:p>
          <a:p>
            <a:endParaRPr lang="en-US" sz="1100" dirty="0">
              <a:latin typeface="Aptos" panose="020B0004020202020204" pitchFamily="34" charset="0"/>
            </a:endParaRPr>
          </a:p>
          <a:p>
            <a:r>
              <a:rPr lang="en-US" sz="1100" dirty="0">
                <a:latin typeface="Aptos" panose="020B0004020202020204" pitchFamily="34" charset="0"/>
              </a:rPr>
              <a:t>Please note that costs incurred outside of the grant agreement period will be ineligible with the exception of pre-agreement approved in the application stage. Any services procured that exceed the end date will not be eligible unless an amendment for contract period extension is submitted and approved. </a:t>
            </a:r>
          </a:p>
          <a:p>
            <a:endParaRPr lang="en-US" sz="1100" dirty="0">
              <a:latin typeface="Aptos" panose="020B0004020202020204" pitchFamily="34" charset="0"/>
            </a:endParaRPr>
          </a:p>
          <a:p>
            <a:r>
              <a:rPr lang="en-US" sz="1100" dirty="0">
                <a:latin typeface="Aptos" panose="020B0004020202020204" pitchFamily="34" charset="0"/>
              </a:rPr>
              <a:t>The financial interest disclosure must include all awarded costs whether they be grant, match, or additional local funds and the amount to be funded by CDBG funds may not exceed the approved budget. </a:t>
            </a:r>
          </a:p>
          <a:p>
            <a:endParaRPr lang="en-US" sz="1100" dirty="0">
              <a:latin typeface="Aptos" panose="020B0004020202020204" pitchFamily="34" charset="0"/>
            </a:endParaRPr>
          </a:p>
          <a:p>
            <a:pPr algn="l"/>
            <a:endParaRPr lang="en-US" sz="1100" b="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22</a:t>
            </a:fld>
            <a:endParaRPr lang="en-US" dirty="0"/>
          </a:p>
        </p:txBody>
      </p:sp>
    </p:spTree>
    <p:extLst>
      <p:ext uri="{BB962C8B-B14F-4D97-AF65-F5344CB8AC3E}">
        <p14:creationId xmlns:p14="http://schemas.microsoft.com/office/powerpoint/2010/main" val="117994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58">
              <a:defRPr/>
            </a:pPr>
            <a:endParaRPr lang="en-US" baseline="0"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23</a:t>
            </a:fld>
            <a:endParaRPr lang="en-US" dirty="0"/>
          </a:p>
        </p:txBody>
      </p:sp>
    </p:spTree>
    <p:extLst>
      <p:ext uri="{BB962C8B-B14F-4D97-AF65-F5344CB8AC3E}">
        <p14:creationId xmlns:p14="http://schemas.microsoft.com/office/powerpoint/2010/main" val="1256091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latin typeface="Aptos" panose="020B0004020202020204" pitchFamily="34" charset="0"/>
              </a:rPr>
              <a:t>You will be required to upload the:</a:t>
            </a:r>
          </a:p>
          <a:p>
            <a:pPr marL="171450" indent="-171450">
              <a:buFont typeface="Arial" panose="020B0604020202020204" pitchFamily="34" charset="0"/>
              <a:buChar char="•"/>
            </a:pPr>
            <a:r>
              <a:rPr lang="en-US" baseline="0" dirty="0">
                <a:latin typeface="Aptos" panose="020B0004020202020204" pitchFamily="34" charset="0"/>
              </a:rPr>
              <a:t>resolution adopting or reaffirming community policies for civil rights</a:t>
            </a:r>
          </a:p>
          <a:p>
            <a:pPr marL="171450" indent="-171450">
              <a:buFont typeface="Arial" panose="020B0604020202020204" pitchFamily="34" charset="0"/>
              <a:buChar char="•"/>
            </a:pPr>
            <a:r>
              <a:rPr lang="en-US" baseline="0" dirty="0">
                <a:latin typeface="Aptos" panose="020B0004020202020204" pitchFamily="34" charset="0"/>
              </a:rPr>
              <a:t>fair housing activities</a:t>
            </a:r>
          </a:p>
          <a:p>
            <a:pPr marL="171450" indent="-171450">
              <a:buFont typeface="Arial" panose="020B0604020202020204" pitchFamily="34" charset="0"/>
              <a:buChar char="•"/>
            </a:pPr>
            <a:r>
              <a:rPr lang="en-US" baseline="0" dirty="0">
                <a:latin typeface="Aptos" panose="020B0004020202020204" pitchFamily="34" charset="0"/>
              </a:rPr>
              <a:t>non-discrimination notices</a:t>
            </a:r>
          </a:p>
          <a:p>
            <a:pPr marL="171450" indent="-171450">
              <a:buFont typeface="Arial" panose="020B0604020202020204" pitchFamily="34" charset="0"/>
              <a:buChar char="•"/>
            </a:pPr>
            <a:r>
              <a:rPr lang="en-US" baseline="0" dirty="0">
                <a:latin typeface="Aptos" panose="020B0004020202020204" pitchFamily="34" charset="0"/>
              </a:rPr>
              <a:t>LEP information</a:t>
            </a:r>
          </a:p>
          <a:p>
            <a:pPr marL="0" indent="0">
              <a:buFont typeface="Arial" panose="020B0604020202020204" pitchFamily="34" charset="0"/>
              <a:buNone/>
            </a:pPr>
            <a:endParaRPr lang="en-US" baseline="0" dirty="0">
              <a:latin typeface="Aptos" panose="020B0004020202020204" pitchFamily="34" charset="0"/>
            </a:endParaRPr>
          </a:p>
          <a:p>
            <a:pPr marL="0" indent="0">
              <a:buFont typeface="Arial" panose="020B0604020202020204" pitchFamily="34" charset="0"/>
              <a:buNone/>
            </a:pPr>
            <a:r>
              <a:rPr lang="en-US" baseline="0" dirty="0">
                <a:latin typeface="Aptos" panose="020B0004020202020204" pitchFamily="34" charset="0"/>
              </a:rPr>
              <a:t>The Section 3 map is no longer a required upload for agreements beginning in 2023 and moving forward but must be kept as a part of the local file. The link for the new HUD Neighborhood Service Area Definition Tool can be found on the Implementation Manual Website with the forms listed under Chapter 10. </a:t>
            </a:r>
          </a:p>
          <a:p>
            <a:pPr marL="0" indent="0">
              <a:buFont typeface="Arial" panose="020B0604020202020204" pitchFamily="34" charset="0"/>
              <a:buNone/>
            </a:pPr>
            <a:endParaRPr lang="en-US" baseline="0" dirty="0">
              <a:latin typeface="Aptos" panose="020B0004020202020204" pitchFamily="34" charset="0"/>
            </a:endParaRPr>
          </a:p>
          <a:p>
            <a:pPr marL="0" indent="0">
              <a:buFont typeface="Arial" panose="020B0604020202020204" pitchFamily="34" charset="0"/>
              <a:buNone/>
            </a:pPr>
            <a:r>
              <a:rPr lang="en-US" baseline="0" dirty="0">
                <a:latin typeface="Aptos" panose="020B0004020202020204" pitchFamily="34" charset="0"/>
              </a:rPr>
              <a:t>Remember that ALL GPA documents, not just this report, must be complete </a:t>
            </a:r>
            <a:r>
              <a:rPr lang="en-US" i="1" baseline="0" dirty="0">
                <a:latin typeface="Aptos" panose="020B0004020202020204" pitchFamily="34" charset="0"/>
              </a:rPr>
              <a:t>before</a:t>
            </a:r>
            <a:r>
              <a:rPr lang="en-US" baseline="0" dirty="0">
                <a:latin typeface="Aptos" panose="020B0004020202020204" pitchFamily="34" charset="0"/>
              </a:rPr>
              <a:t> you click Save and Submit.</a:t>
            </a:r>
            <a:endParaRPr lang="en-US"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24</a:t>
            </a:fld>
            <a:endParaRPr lang="en-US" dirty="0"/>
          </a:p>
        </p:txBody>
      </p:sp>
    </p:spTree>
    <p:extLst>
      <p:ext uri="{BB962C8B-B14F-4D97-AF65-F5344CB8AC3E}">
        <p14:creationId xmlns:p14="http://schemas.microsoft.com/office/powerpoint/2010/main" val="2642625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ptos" panose="020B0004020202020204" pitchFamily="34" charset="0"/>
              </a:rPr>
              <a:t>Once all the previous documents have been approved by TDA, open Performance Report – GPA and click on Group A shown in red.</a:t>
            </a:r>
          </a:p>
          <a:p>
            <a:endParaRPr lang="en-US" baseline="0" dirty="0">
              <a:latin typeface="Aptos" panose="020B0004020202020204" pitchFamily="34" charset="0"/>
            </a:endParaRPr>
          </a:p>
          <a:p>
            <a:r>
              <a:rPr lang="en-US" dirty="0">
                <a:latin typeface="Aptos" panose="020B0004020202020204" pitchFamily="34" charset="0"/>
              </a:rPr>
              <a:t>The first required upload box is for the Resolution regarding Civil Rights.</a:t>
            </a:r>
          </a:p>
          <a:p>
            <a:endParaRPr lang="en-US" dirty="0">
              <a:latin typeface="Aptos" panose="020B0004020202020204" pitchFamily="34" charset="0"/>
            </a:endParaRPr>
          </a:p>
          <a:p>
            <a:r>
              <a:rPr lang="en-US" dirty="0">
                <a:latin typeface="Aptos" panose="020B0004020202020204" pitchFamily="34" charset="0"/>
              </a:rPr>
              <a:t>TDA provides a sample resolution regarding Civil Rights. The A1014 form that can be located on the CDBG website forms page. </a:t>
            </a:r>
          </a:p>
          <a:p>
            <a:endParaRPr lang="en-US" dirty="0">
              <a:latin typeface="Aptos" panose="020B0004020202020204" pitchFamily="34" charset="0"/>
            </a:endParaRPr>
          </a:p>
          <a:p>
            <a:r>
              <a:rPr lang="en-US" dirty="0">
                <a:latin typeface="Aptos" panose="020B0004020202020204" pitchFamily="34" charset="0"/>
              </a:rPr>
              <a:t>On this sample resolution form, all the required policies to be adopted/reaffirmed are listed and the grant recipient will be able to edit the areas in red to list the name of their organization accordingly. </a:t>
            </a:r>
          </a:p>
          <a:p>
            <a:endParaRPr lang="en-US" dirty="0">
              <a:latin typeface="Aptos" panose="020B0004020202020204" pitchFamily="34" charset="0"/>
            </a:endParaRPr>
          </a:p>
          <a:p>
            <a:r>
              <a:rPr lang="en-US" dirty="0">
                <a:latin typeface="Aptos" panose="020B0004020202020204" pitchFamily="34" charset="0"/>
              </a:rPr>
              <a:t>You will see that each policy requirement is summarized to highlight the federal, HUD, or  state regulation that corresponds to each form to be submitted as part of the civil rights requirement. </a:t>
            </a:r>
          </a:p>
          <a:p>
            <a:endParaRPr lang="en-US" dirty="0">
              <a:latin typeface="Aptos" panose="020B0004020202020204" pitchFamily="34" charset="0"/>
            </a:endParaRPr>
          </a:p>
          <a:p>
            <a:r>
              <a:rPr lang="en-US" dirty="0"/>
              <a:t>Please remember to replace all fields in red with your organization’s information; Name of City/County and agreement number. </a:t>
            </a:r>
          </a:p>
          <a:p>
            <a:endParaRPr lang="en-US" dirty="0"/>
          </a:p>
          <a:p>
            <a:r>
              <a:rPr lang="en-US" dirty="0"/>
              <a:t>For example:</a:t>
            </a:r>
          </a:p>
          <a:p>
            <a:r>
              <a:rPr lang="en-US" dirty="0"/>
              <a:t>Whereas, the City of Vernon, Texas (here in after referred to as “City”) has been awarded TxCDBG funding through a TxCDBG Grant No. CDV21-0001 from the Texas Department of Agriculture (hereinafter referred to as “TDA”);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ptos" panose="020B0004020202020204" pitchFamily="34" charset="0"/>
              </a:rPr>
              <a:t>Best practice is to name the file you are uploading to reflect the document name listed in TDA-Go.  Based on LEP population, uploaded notices will need to be in English or both English and ‘other spoken language’.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ptos" panose="020B0004020202020204" pitchFamily="34" charset="0"/>
              </a:rPr>
              <a:t>Once these forms are uploaded you will have to select from the dropdown below to indicate whether your organization employs 15 or more persons and if the answer is yes, your organization will be subject to the additional Section 504 requirements.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25</a:t>
            </a:fld>
            <a:endParaRPr lang="en-US"/>
          </a:p>
        </p:txBody>
      </p:sp>
    </p:spTree>
    <p:extLst>
      <p:ext uri="{BB962C8B-B14F-4D97-AF65-F5344CB8AC3E}">
        <p14:creationId xmlns:p14="http://schemas.microsoft.com/office/powerpoint/2010/main" val="3201464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ea typeface="Times New Roman" panose="02020603050405020304" pitchFamily="18" charset="0"/>
              </a:rPr>
              <a:t>Grant recipients are required a</a:t>
            </a:r>
            <a:r>
              <a:rPr lang="en-US" sz="1100" dirty="0">
                <a:effectLst/>
                <a:latin typeface="Aptos" panose="020B0004020202020204" pitchFamily="34" charset="0"/>
                <a:ea typeface="Times New Roman" panose="02020603050405020304" pitchFamily="18" charset="0"/>
              </a:rPr>
              <a:t>dopt/affirm a Fair Housing Policy by ordinance or resolution and complete an addition activity to affirmatively further fair housing. This can include the declaration of Fair Housing Month by proclamation/resolution in combination with a second activity or a fair housing public service announcement posted or published in the local newspaper.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effectLst/>
              <a:latin typeface="Aptos" panose="020B00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effectLst/>
                <a:latin typeface="Aptos" panose="020B0004020202020204" pitchFamily="34" charset="0"/>
                <a:ea typeface="Times New Roman" panose="02020603050405020304" pitchFamily="18" charset="0"/>
              </a:rPr>
              <a:t>HUD’s fair housing website contains an abundance of information and tools for organizations to use in conducting their fair housing activities.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effectLst/>
              <a:latin typeface="Aptos" panose="020B00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effectLst/>
                <a:latin typeface="Aptos" panose="020B0004020202020204" pitchFamily="34" charset="0"/>
                <a:ea typeface="Times New Roman" panose="02020603050405020304" pitchFamily="18" charset="0"/>
              </a:rPr>
              <a:t>Eligible expenses associated with fair housing activities may count towards the local match requirement or submitted for reimbursement to be paid by CDBG as a part of general administration.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effectLst/>
                <a:latin typeface="Aptos" panose="020B0004020202020204" pitchFamily="34" charset="0"/>
                <a:ea typeface="Times New Roman" panose="02020603050405020304" pitchFamily="18" charset="0"/>
              </a:rPr>
              <a:t>When submitting fair housing activities in the form of a newspaper </a:t>
            </a:r>
            <a:r>
              <a:rPr lang="en-US" sz="1100" dirty="0" err="1">
                <a:effectLst/>
                <a:latin typeface="Aptos" panose="020B0004020202020204" pitchFamily="34" charset="0"/>
                <a:ea typeface="Times New Roman" panose="02020603050405020304" pitchFamily="18" charset="0"/>
              </a:rPr>
              <a:t>tearsheet</a:t>
            </a:r>
            <a:r>
              <a:rPr lang="en-US" sz="1100" dirty="0">
                <a:effectLst/>
                <a:latin typeface="Aptos" panose="020B0004020202020204" pitchFamily="34" charset="0"/>
                <a:ea typeface="Times New Roman" panose="02020603050405020304" pitchFamily="18" charset="0"/>
              </a:rPr>
              <a:t>, please keep in mind that the name of the publication, publication date, and page number must be visible. If submitting a publication snippet or photo of public posting a signed affidavit is required.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26</a:t>
            </a:fld>
            <a:endParaRPr lang="en-US" dirty="0"/>
          </a:p>
        </p:txBody>
      </p:sp>
    </p:spTree>
    <p:extLst>
      <p:ext uri="{BB962C8B-B14F-4D97-AF65-F5344CB8AC3E}">
        <p14:creationId xmlns:p14="http://schemas.microsoft.com/office/powerpoint/2010/main" val="172731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marL="0" indent="0" fontAlgn="auto">
              <a:spcAft>
                <a:spcPts val="0"/>
              </a:spcAft>
              <a:buFont typeface="Arial" panose="020B0604020202020204" pitchFamily="34" charset="0"/>
              <a:buNone/>
            </a:pPr>
            <a:r>
              <a:rPr lang="en-US" sz="1200" dirty="0"/>
              <a:t>Public Notice may be given in one of three ways:</a:t>
            </a:r>
          </a:p>
          <a:p>
            <a:pPr algn="l"/>
            <a:endParaRPr lang="en-US" sz="1200" b="0" i="0" u="none" strike="noStrike" baseline="0" dirty="0">
              <a:solidFill>
                <a:srgbClr val="000000"/>
              </a:solidFill>
            </a:endParaRPr>
          </a:p>
          <a:p>
            <a:pPr marL="228600" indent="-228600">
              <a:buFont typeface="+mj-lt"/>
              <a:buAutoNum type="arabicPeriod"/>
            </a:pPr>
            <a:r>
              <a:rPr lang="en-US" sz="1200" b="0" i="0" u="none" strike="noStrike" baseline="0" dirty="0">
                <a:solidFill>
                  <a:srgbClr val="000000"/>
                </a:solidFill>
              </a:rPr>
              <a:t>Publish the notice in a newspaper of general circulation.</a:t>
            </a:r>
          </a:p>
          <a:p>
            <a:pPr marL="228600" indent="-228600">
              <a:buFont typeface="+mj-lt"/>
              <a:buAutoNum type="arabicPeriod"/>
            </a:pPr>
            <a:r>
              <a:rPr lang="en-US" sz="1200" b="0" i="0" u="none" strike="noStrike" baseline="0" dirty="0">
                <a:solidFill>
                  <a:srgbClr val="000000"/>
                </a:solidFill>
              </a:rPr>
              <a:t>Post the notice in at least two public places accessible to the general public at the time of the posting including the courthouse/city hall and a location within the target area (if applicable).</a:t>
            </a:r>
          </a:p>
          <a:p>
            <a:pPr marL="228600" indent="-228600">
              <a:buFont typeface="+mj-lt"/>
              <a:buAutoNum type="arabicPeriod"/>
            </a:pPr>
            <a:r>
              <a:rPr lang="en-US" sz="1200" b="0" i="0" u="none" strike="noStrike" baseline="0" dirty="0">
                <a:solidFill>
                  <a:srgbClr val="000000"/>
                </a:solidFill>
              </a:rPr>
              <a:t>Post the notice in one public place accessible to the general public at the time of the posting, such as the courthouse/city hall, </a:t>
            </a:r>
            <a:r>
              <a:rPr lang="en-US" sz="1200" b="1" i="0" u="none" strike="noStrike" baseline="0" dirty="0">
                <a:solidFill>
                  <a:srgbClr val="000000"/>
                </a:solidFill>
              </a:rPr>
              <a:t>and </a:t>
            </a:r>
            <a:r>
              <a:rPr lang="en-US" sz="1200" b="0" i="0" u="none" strike="noStrike" baseline="0" dirty="0">
                <a:solidFill>
                  <a:srgbClr val="000000"/>
                </a:solidFill>
              </a:rPr>
              <a:t>post on Grant Recipient’s website. </a:t>
            </a:r>
          </a:p>
          <a:p>
            <a:pPr marL="0" indent="0">
              <a:buNone/>
            </a:pPr>
            <a:r>
              <a:rPr lang="en-US" sz="1000" b="0" i="0" u="none" strike="noStrike" baseline="0" dirty="0">
                <a:solidFill>
                  <a:srgbClr val="000000"/>
                </a:solidFill>
                <a:latin typeface="Arial" panose="020B0604020202020204" pitchFamily="34" charset="0"/>
              </a:rPr>
              <a:t> </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27</a:t>
            </a:fld>
            <a:endParaRPr lang="en-US" dirty="0"/>
          </a:p>
        </p:txBody>
      </p:sp>
    </p:spTree>
    <p:extLst>
      <p:ext uri="{BB962C8B-B14F-4D97-AF65-F5344CB8AC3E}">
        <p14:creationId xmlns:p14="http://schemas.microsoft.com/office/powerpoint/2010/main" val="329106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baseline="0" dirty="0">
                <a:solidFill>
                  <a:srgbClr val="000000"/>
                </a:solidFill>
                <a:latin typeface="Aptos" panose="020B0004020202020204" pitchFamily="34" charset="0"/>
              </a:rPr>
              <a:t>Documentation of the Notice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i="0" u="none" strike="noStrike" baseline="0" dirty="0">
              <a:solidFill>
                <a:srgbClr val="000000"/>
              </a:solidFill>
              <a:latin typeface="Aptos" panose="020B00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u="none" strike="noStrike" baseline="0" dirty="0">
                <a:solidFill>
                  <a:srgbClr val="000000"/>
                </a:solidFill>
                <a:latin typeface="Aptos" panose="020B0004020202020204" pitchFamily="34" charset="0"/>
              </a:rPr>
              <a:t>The full newspaper tear sheet or a photocopy of the notice and a publisher’s affidavit must be kept with the Grant Recipient’s local file for the public, TDA monitors, and other state or federal inspectors. </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28</a:t>
            </a:fld>
            <a:endParaRPr lang="en-US" dirty="0"/>
          </a:p>
        </p:txBody>
      </p:sp>
    </p:spTree>
    <p:extLst>
      <p:ext uri="{BB962C8B-B14F-4D97-AF65-F5344CB8AC3E}">
        <p14:creationId xmlns:p14="http://schemas.microsoft.com/office/powerpoint/2010/main" val="3633998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latin typeface="Aptos" panose="020B0004020202020204" pitchFamily="34" charset="0"/>
              </a:rPr>
              <a:t>Website Notices</a:t>
            </a:r>
          </a:p>
          <a:p>
            <a:pPr marL="171450" indent="-171450">
              <a:buFont typeface="Arial" panose="020B0604020202020204" pitchFamily="34" charset="0"/>
              <a:buChar char="•"/>
            </a:pPr>
            <a:r>
              <a:rPr lang="en-US" sz="1100" b="0" i="0" u="none" strike="noStrike" baseline="0" dirty="0">
                <a:solidFill>
                  <a:srgbClr val="000000"/>
                </a:solidFill>
                <a:latin typeface="Aptos" panose="020B0004020202020204" pitchFamily="34" charset="0"/>
              </a:rPr>
              <a:t>Screen shots of the notice, </a:t>
            </a:r>
            <a:r>
              <a:rPr lang="en-US" sz="1100" b="1" i="0" u="none" strike="noStrike" baseline="0" dirty="0">
                <a:solidFill>
                  <a:srgbClr val="000000"/>
                </a:solidFill>
                <a:latin typeface="Aptos" panose="020B0004020202020204" pitchFamily="34" charset="0"/>
              </a:rPr>
              <a:t>with the date visible</a:t>
            </a:r>
            <a:r>
              <a:rPr lang="en-US" sz="1100" b="0" i="0" u="none" strike="noStrike" baseline="0" dirty="0">
                <a:solidFill>
                  <a:srgbClr val="000000"/>
                </a:solidFill>
                <a:latin typeface="Aptos" panose="020B0004020202020204" pitchFamily="34" charset="0"/>
              </a:rPr>
              <a:t>, must be retained as documentation of the posting. </a:t>
            </a:r>
          </a:p>
          <a:p>
            <a:endParaRPr lang="en-US" sz="1100" b="1" i="0" u="none" strike="noStrike" baseline="0" dirty="0">
              <a:solidFill>
                <a:srgbClr val="000000"/>
              </a:solidFill>
              <a:latin typeface="Aptos" panose="020B0004020202020204" pitchFamily="34" charset="0"/>
            </a:endParaRPr>
          </a:p>
          <a:p>
            <a:r>
              <a:rPr lang="en-US" sz="1100" b="1" i="0" u="none" strike="noStrike" baseline="0" dirty="0">
                <a:solidFill>
                  <a:srgbClr val="000000"/>
                </a:solidFill>
                <a:latin typeface="Aptos" panose="020B0004020202020204" pitchFamily="34" charset="0"/>
              </a:rPr>
              <a:t>Posted Notices</a:t>
            </a:r>
            <a:endParaRPr lang="en-US" sz="1100" b="0" i="0" u="none" strike="noStrike" baseline="0" dirty="0">
              <a:solidFill>
                <a:srgbClr val="000000"/>
              </a:solidFill>
              <a:latin typeface="Aptos" panose="020B0004020202020204" pitchFamily="34" charset="0"/>
            </a:endParaRPr>
          </a:p>
          <a:p>
            <a:pPr marL="171450" indent="-171450">
              <a:buFont typeface="Arial" panose="020B0604020202020204" pitchFamily="34" charset="0"/>
              <a:buChar char="•"/>
            </a:pPr>
            <a:r>
              <a:rPr lang="en-US" sz="1100" b="0" i="0" u="none" strike="noStrike" baseline="0" dirty="0">
                <a:solidFill>
                  <a:srgbClr val="000000"/>
                </a:solidFill>
                <a:latin typeface="Aptos" panose="020B0004020202020204" pitchFamily="34" charset="0"/>
              </a:rPr>
              <a:t>Legible photographs showing the location of the posting are required. </a:t>
            </a:r>
          </a:p>
          <a:p>
            <a:pPr marL="171450" indent="-171450">
              <a:buFont typeface="Arial" panose="020B0604020202020204" pitchFamily="34" charset="0"/>
              <a:buChar char="•"/>
            </a:pPr>
            <a:r>
              <a:rPr lang="en-US" sz="1100" b="0" i="0" u="none" strike="noStrike" baseline="0" dirty="0">
                <a:solidFill>
                  <a:srgbClr val="000000"/>
                </a:solidFill>
                <a:latin typeface="Aptos" panose="020B0004020202020204" pitchFamily="34" charset="0"/>
              </a:rPr>
              <a:t>Must be supported by affidavit, see </a:t>
            </a:r>
            <a:r>
              <a:rPr lang="en-US" sz="1100" b="0" i="1" u="none" strike="noStrike" baseline="0" dirty="0">
                <a:solidFill>
                  <a:srgbClr val="000000"/>
                </a:solidFill>
                <a:latin typeface="Aptos" panose="020B0004020202020204" pitchFamily="34" charset="0"/>
              </a:rPr>
              <a:t>Affidavit of Posting </a:t>
            </a:r>
            <a:r>
              <a:rPr lang="en-US" sz="1100" b="0" i="0" u="none" strike="noStrike" baseline="0" dirty="0">
                <a:solidFill>
                  <a:srgbClr val="000000"/>
                </a:solidFill>
                <a:latin typeface="Aptos" panose="020B0004020202020204" pitchFamily="34" charset="0"/>
              </a:rPr>
              <a:t>- </a:t>
            </a:r>
            <a:r>
              <a:rPr lang="en-US" sz="1100" b="0" i="1" u="none" strike="noStrike" baseline="0" dirty="0">
                <a:solidFill>
                  <a:srgbClr val="000000"/>
                </a:solidFill>
                <a:latin typeface="Aptos" panose="020B0004020202020204" pitchFamily="34" charset="0"/>
              </a:rPr>
              <a:t>Citizen Participation Public Hearing </a:t>
            </a:r>
            <a:r>
              <a:rPr lang="en-US" sz="1100" b="1" i="0" u="none" strike="noStrike" baseline="0" dirty="0">
                <a:solidFill>
                  <a:srgbClr val="000000"/>
                </a:solidFill>
                <a:latin typeface="Aptos" panose="020B0004020202020204" pitchFamily="34" charset="0"/>
              </a:rPr>
              <a:t>(Form A101). </a:t>
            </a:r>
            <a:endParaRPr lang="en-US" sz="1100" b="0" i="0" u="none" strike="noStrike" baseline="0" dirty="0">
              <a:solidFill>
                <a:srgbClr val="000000"/>
              </a:solidFill>
              <a:latin typeface="Aptos" panose="020B0004020202020204" pitchFamily="34" charset="0"/>
            </a:endParaRP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29</a:t>
            </a:fld>
            <a:endParaRPr lang="en-US" dirty="0"/>
          </a:p>
        </p:txBody>
      </p:sp>
    </p:spTree>
    <p:extLst>
      <p:ext uri="{BB962C8B-B14F-4D97-AF65-F5344CB8AC3E}">
        <p14:creationId xmlns:p14="http://schemas.microsoft.com/office/powerpoint/2010/main" val="312470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latin typeface="Aptos" panose="020B0004020202020204" pitchFamily="34" charset="0"/>
              </a:rPr>
              <a:t>No grant funds will be disbursed until all Group A documents have been accepted. </a:t>
            </a:r>
          </a:p>
          <a:p>
            <a:r>
              <a:rPr lang="en-US" sz="1100" b="0" i="0" u="none" strike="noStrike" baseline="0" dirty="0">
                <a:solidFill>
                  <a:srgbClr val="000000"/>
                </a:solidFill>
                <a:latin typeface="Aptos" panose="020B0004020202020204" pitchFamily="34" charset="0"/>
              </a:rPr>
              <a:t>Once all Group A requirements have been approved by TDA staff, the Grant Recipient may request the following, as costs are actually incurred: </a:t>
            </a:r>
          </a:p>
          <a:p>
            <a:r>
              <a:rPr lang="en-US" sz="1100" b="0" i="0" u="none" strike="noStrike" baseline="0" dirty="0">
                <a:solidFill>
                  <a:srgbClr val="000000"/>
                </a:solidFill>
                <a:latin typeface="Aptos" panose="020B0004020202020204" pitchFamily="34" charset="0"/>
              </a:rPr>
              <a:t>•</a:t>
            </a:r>
            <a:r>
              <a:rPr lang="en-US" sz="1800" b="0" i="0" u="none" strike="noStrike" baseline="0" dirty="0">
                <a:solidFill>
                  <a:srgbClr val="000000"/>
                </a:solidFill>
                <a:latin typeface="Aptos" panose="020B0004020202020204" pitchFamily="34" charset="0"/>
              </a:rPr>
              <a:t> </a:t>
            </a:r>
            <a:r>
              <a:rPr lang="en-US" sz="1100" b="0" i="0" u="none" strike="noStrike" baseline="0" dirty="0">
                <a:solidFill>
                  <a:srgbClr val="000000"/>
                </a:solidFill>
                <a:latin typeface="Aptos" panose="020B0004020202020204" pitchFamily="34" charset="0"/>
              </a:rPr>
              <a:t>Up to 50% of the administrative budget, and </a:t>
            </a:r>
          </a:p>
          <a:p>
            <a:r>
              <a:rPr lang="en-US" sz="1100" b="0" i="0" u="none" strike="noStrike" baseline="0" dirty="0">
                <a:solidFill>
                  <a:srgbClr val="000000"/>
                </a:solidFill>
                <a:latin typeface="Aptos" panose="020B0004020202020204" pitchFamily="34" charset="0"/>
              </a:rPr>
              <a:t>• Up to 50% of the engineering budget.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a:t>
            </a:fld>
            <a:endParaRPr lang="en-US" dirty="0"/>
          </a:p>
        </p:txBody>
      </p:sp>
    </p:spTree>
    <p:extLst>
      <p:ext uri="{BB962C8B-B14F-4D97-AF65-F5344CB8AC3E}">
        <p14:creationId xmlns:p14="http://schemas.microsoft.com/office/powerpoint/2010/main" val="1041006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dirty="0">
                <a:solidFill>
                  <a:srgbClr val="000000"/>
                </a:solidFill>
                <a:effectLst/>
                <a:latin typeface="Aptos" panose="020B0004020202020204" pitchFamily="34" charset="0"/>
              </a:rPr>
              <a:t>Non-discrimination Notices are reviewed for compliance with the city or county’s Limited English Proficiency policy.</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30</a:t>
            </a:fld>
            <a:endParaRPr lang="en-US" dirty="0"/>
          </a:p>
        </p:txBody>
      </p:sp>
    </p:spTree>
    <p:extLst>
      <p:ext uri="{BB962C8B-B14F-4D97-AF65-F5344CB8AC3E}">
        <p14:creationId xmlns:p14="http://schemas.microsoft.com/office/powerpoint/2010/main" val="3433683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LEP Census Data Chart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The LEP services are required by HUD for individuals who do not speak English as their first language and who may be limited in their abilities to read, write, or understand English. If the population you are serving is primarily made of up non-English speaking individuals, they need to have the same access to fair housing information. </a:t>
            </a:r>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31</a:t>
            </a:fld>
            <a:endParaRPr lang="en-US"/>
          </a:p>
        </p:txBody>
      </p:sp>
    </p:spTree>
    <p:extLst>
      <p:ext uri="{BB962C8B-B14F-4D97-AF65-F5344CB8AC3E}">
        <p14:creationId xmlns:p14="http://schemas.microsoft.com/office/powerpoint/2010/main" val="965653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ptos" panose="020B0004020202020204" pitchFamily="34" charset="0"/>
              </a:rPr>
              <a:t>Recipients are required to take reasonable steps to ensure meaningful access to LEP persons and as a starting point, may conduct an individualized assessment that balances the following four factors: </a:t>
            </a:r>
          </a:p>
          <a:p>
            <a:r>
              <a:rPr lang="en-US" sz="1100" dirty="0">
                <a:effectLst/>
                <a:latin typeface="Aptos" panose="020B0004020202020204" pitchFamily="34" charset="0"/>
              </a:rPr>
              <a:t>· The number or proportion of LEP persons served or encountered in the eligible service population including those who would be served or encountered by the recipient if they received adequate education, outreach, and sufficient language services. </a:t>
            </a:r>
          </a:p>
          <a:p>
            <a:r>
              <a:rPr lang="en-US" sz="1100" dirty="0">
                <a:effectLst/>
                <a:latin typeface="Aptos" panose="020B0004020202020204" pitchFamily="34" charset="0"/>
              </a:rPr>
              <a:t>· The frequency with which LEP persons come into contact with the program </a:t>
            </a:r>
          </a:p>
          <a:p>
            <a:r>
              <a:rPr lang="en-US" sz="1100" dirty="0">
                <a:effectLst/>
                <a:latin typeface="Aptos" panose="020B0004020202020204" pitchFamily="34" charset="0"/>
              </a:rPr>
              <a:t>· The nature and importance of the program, activity, or service provided by the program</a:t>
            </a:r>
          </a:p>
          <a:p>
            <a:r>
              <a:rPr lang="en-US" sz="1100" dirty="0">
                <a:effectLst/>
                <a:latin typeface="Aptos" panose="020B0004020202020204" pitchFamily="34" charset="0"/>
              </a:rPr>
              <a:t>· The resources available and costs to the recipient. </a:t>
            </a:r>
          </a:p>
          <a:p>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LEP Safe Harbor was adopted by HUD </a:t>
            </a:r>
            <a:r>
              <a:rPr lang="en-US" sz="1100" b="0" dirty="0">
                <a:solidFill>
                  <a:srgbClr val="000000"/>
                </a:solidFill>
                <a:effectLst/>
                <a:latin typeface="Aptos" panose="020B0004020202020204" pitchFamily="34" charset="0"/>
              </a:rPr>
              <a:t>for translation of written materials and the Guidance identifies actions that will be considered strong evidence of compliance with Title VI obligations. The use of "safe harbor" means the provision of written language services when marketing to the eligible LEP population within the market area.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dirty="0">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dirty="0">
                <a:solidFill>
                  <a:srgbClr val="000000"/>
                </a:solidFill>
                <a:effectLst/>
                <a:latin typeface="Aptos" panose="020B0004020202020204" pitchFamily="34" charset="0"/>
              </a:rPr>
              <a:t>In many cases, it may be determined that no services are required if the population does not meet the threshold, however, populations under 5% are subject to Safe Harbor evaluation and based on the four-factor analysis should be provided the translation services necessary.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dirty="0">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dirty="0">
                <a:solidFill>
                  <a:srgbClr val="000000"/>
                </a:solidFill>
                <a:effectLst/>
                <a:latin typeface="Aptos" panose="020B0004020202020204" pitchFamily="34" charset="0"/>
              </a:rPr>
              <a:t>For example, if there is a small population of Arabic speaking persons within the total community that only equals 0.64 %, the Safe Harbor evaluation using the four-factor analysis should then be used to determine if translation services are needed. A simple “no” in this case does not prove that reasonable efforts were made to accommodate this population and would not provide evidence of compliance. In the case a complaint is made, HUD will require the recipient to take steps to correct any non-compliance and if unresolved could result in the termination of financial assistance. </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32</a:t>
            </a:fld>
            <a:endParaRPr lang="en-US" dirty="0"/>
          </a:p>
        </p:txBody>
      </p:sp>
    </p:spTree>
    <p:extLst>
      <p:ext uri="{BB962C8B-B14F-4D97-AF65-F5344CB8AC3E}">
        <p14:creationId xmlns:p14="http://schemas.microsoft.com/office/powerpoint/2010/main" val="2029471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In the first table for the LEP requirement you will see fields to fill out to help determine if your population requires LEP services. You must enter all languages included in the census data for your benefit area. </a:t>
            </a:r>
          </a:p>
          <a:p>
            <a:endParaRPr lang="en-US" sz="1100" dirty="0">
              <a:latin typeface="Aptos" panose="020B0004020202020204" pitchFamily="34" charset="0"/>
            </a:endParaRPr>
          </a:p>
          <a:p>
            <a:r>
              <a:rPr lang="en-US" sz="1100" dirty="0">
                <a:latin typeface="Aptos" panose="020B0004020202020204" pitchFamily="34" charset="0"/>
              </a:rPr>
              <a:t>Spanish is the default language listed in the table, but you may add additional or alternative languages by clicking the plus sign at the bottom right hand of this table. </a:t>
            </a:r>
          </a:p>
          <a:p>
            <a:endParaRPr lang="en-US" sz="1100" dirty="0">
              <a:latin typeface="Aptos" panose="020B0004020202020204" pitchFamily="34" charset="0"/>
            </a:endParaRPr>
          </a:p>
          <a:p>
            <a:r>
              <a:rPr lang="en-US" sz="1100" dirty="0">
                <a:latin typeface="Aptos" panose="020B0004020202020204" pitchFamily="34" charset="0"/>
              </a:rPr>
              <a:t>If additional languages are added and the percentage of LEP is not auto populated, please enter the percentages in the box below. </a:t>
            </a:r>
          </a:p>
          <a:p>
            <a:endParaRPr lang="en-US" sz="1100" dirty="0">
              <a:latin typeface="Aptos" panose="020B0004020202020204" pitchFamily="34" charset="0"/>
            </a:endParaRPr>
          </a:p>
          <a:p>
            <a:r>
              <a:rPr lang="en-US" sz="1100" dirty="0">
                <a:latin typeface="Aptos" panose="020B0004020202020204" pitchFamily="34" charset="0"/>
              </a:rPr>
              <a:t>After these criteria are entered you will select yes or no regarding whether your population meets the LEP requirements and how the population of the benefit area was determined to meet or not meet these requirements. </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33</a:t>
            </a:fld>
            <a:endParaRPr lang="en-US" dirty="0"/>
          </a:p>
        </p:txBody>
      </p:sp>
    </p:spTree>
    <p:extLst>
      <p:ext uri="{BB962C8B-B14F-4D97-AF65-F5344CB8AC3E}">
        <p14:creationId xmlns:p14="http://schemas.microsoft.com/office/powerpoint/2010/main" val="1835633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The second LEP table will need to include a description of the resources available to your organization as well as which of the resources will be used for this grant agreement. </a:t>
            </a:r>
          </a:p>
          <a:p>
            <a:endParaRPr lang="en-US" sz="1100" dirty="0">
              <a:latin typeface="Aptos" panose="020B0004020202020204" pitchFamily="34" charset="0"/>
            </a:endParaRPr>
          </a:p>
          <a:p>
            <a:r>
              <a:rPr lang="en-US" sz="1100" dirty="0">
                <a:latin typeface="Aptos" panose="020B0004020202020204" pitchFamily="34" charset="0"/>
              </a:rPr>
              <a:t>The services include written translation of vital documents, verbal and oral translation of vital documents upon request, oral translation for public meetings, and referral to a community liaison proficient in the LEP language. </a:t>
            </a:r>
          </a:p>
          <a:p>
            <a:endParaRPr lang="en-US" sz="1100" dirty="0">
              <a:latin typeface="Aptos" panose="020B0004020202020204" pitchFamily="34" charset="0"/>
            </a:endParaRPr>
          </a:p>
          <a:p>
            <a:r>
              <a:rPr lang="en-US" sz="1100" dirty="0">
                <a:latin typeface="Aptos" panose="020B0004020202020204" pitchFamily="34" charset="0"/>
              </a:rPr>
              <a:t>There is an additional field available to enter any other LEP services your organization wishes to provide. </a:t>
            </a:r>
          </a:p>
          <a:p>
            <a:endParaRPr lang="en-US" sz="1100" dirty="0">
              <a:latin typeface="Aptos" panose="020B0004020202020204" pitchFamily="34" charset="0"/>
            </a:endParaRPr>
          </a:p>
          <a:p>
            <a:r>
              <a:rPr lang="en-US" sz="1100" dirty="0">
                <a:latin typeface="Aptos" panose="020B0004020202020204" pitchFamily="34" charset="0"/>
              </a:rPr>
              <a:t>Please note that this second table must be filled in even if you do not meet the LEP percentage requirement. Your organization must demonstrate that these LEP services would be available if the LEP threshold was met. </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34</a:t>
            </a:fld>
            <a:endParaRPr lang="en-US" dirty="0"/>
          </a:p>
        </p:txBody>
      </p:sp>
    </p:spTree>
    <p:extLst>
      <p:ext uri="{BB962C8B-B14F-4D97-AF65-F5344CB8AC3E}">
        <p14:creationId xmlns:p14="http://schemas.microsoft.com/office/powerpoint/2010/main" val="1942561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000000"/>
                </a:solidFill>
                <a:latin typeface="+mn-lt"/>
              </a:rPr>
              <a:t>A new addition to the Group A Requirements for is the Violence Against Women Act (VAWA) Certification form A1025. The Violence Against Women Act (VAWA) Reauthorization </a:t>
            </a:r>
            <a:r>
              <a:rPr lang="en-US" sz="1200" b="0" i="0" u="none" strike="noStrike" baseline="0" dirty="0">
                <a:solidFill>
                  <a:srgbClr val="000000"/>
                </a:solidFill>
                <a:latin typeface="+mn-lt"/>
              </a:rPr>
              <a:t>Act of 2022, which became effective October 1, 2022, includes a new requirement for Grant Recipients to support an individual’s, including survivors of violence, right to seek law enforcement or emergency assistance. </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Here is a what TDA’s form A1025 looks like. Once completed by the Civil Rights Officer you will upload this form to the Grant Overview page under the Special Conditions section of the page.</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Please note that Grant Specialists do not receive an automated notification when this form is uploaded. You will need to contact your Grant Specialist to let them know when this is completed so it can be reviewed for approval prior to the submission/approval of the Group A Performance Report. </a:t>
            </a:r>
          </a:p>
          <a:p>
            <a:endParaRPr lang="en-US" sz="1200" b="0" i="0" u="none" strike="noStrike" baseline="0" dirty="0">
              <a:solidFill>
                <a:srgbClr val="000000"/>
              </a:solidFill>
              <a:latin typeface="+mn-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7065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err="1">
                <a:solidFill>
                  <a:srgbClr val="000000"/>
                </a:solidFill>
                <a:latin typeface="+mn-lt"/>
              </a:rPr>
              <a:t>TxCDBG</a:t>
            </a:r>
            <a:r>
              <a:rPr lang="en-US" sz="1200" b="0" i="0" u="none" strike="noStrike" baseline="0" dirty="0">
                <a:solidFill>
                  <a:srgbClr val="000000"/>
                </a:solidFill>
                <a:latin typeface="+mn-lt"/>
              </a:rPr>
              <a:t> grants awarded on or after the effective date will be required to: </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1. “Report any of their laws or policies, or, as applicable, the laws or policies adopted by subgrantees, that impose penalties on landlords, homeowners, tenants, residents, occupants, guests, or housing applicants based on requests for law enforcement or emergency assistance or based on criminal activity that occurred at a property; and </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2. Certify that they are in compliance…” with the VAWA requirements. </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As of the publication of this Manual, HUD has not provided guidance for this review and certification. Once issued, TDA will provide a Policy Issuance and sample certification. </a:t>
            </a:r>
            <a:endParaRPr lang="en-US" sz="1200" dirty="0">
              <a:latin typeface="+mn-lt"/>
            </a:endParaRPr>
          </a:p>
          <a:p>
            <a:endParaRPr lang="en-US" sz="1200" b="0" i="0" u="none" strike="noStrike" baseline="0" dirty="0">
              <a:solidFill>
                <a:srgbClr val="000000"/>
              </a:solidFill>
              <a:latin typeface="+mn-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8270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Performance Report GPA Common Errors Are …</a:t>
            </a:r>
          </a:p>
          <a:p>
            <a:pPr algn="l"/>
            <a:endParaRPr lang="en-US" sz="1100" b="0" dirty="0">
              <a:solidFill>
                <a:srgbClr val="000000"/>
              </a:solidFill>
              <a:effectLst/>
              <a:latin typeface="Aptos" panose="020B0004020202020204" pitchFamily="34" charset="0"/>
            </a:endParaRPr>
          </a:p>
          <a:p>
            <a:pPr algn="l"/>
            <a:r>
              <a:rPr lang="en-US" sz="1100" b="0" dirty="0">
                <a:solidFill>
                  <a:srgbClr val="000000"/>
                </a:solidFill>
                <a:effectLst/>
                <a:latin typeface="Aptos" panose="020B0004020202020204" pitchFamily="34" charset="0"/>
              </a:rPr>
              <a:t>The CRO and LSO designations are located on the Grant Overview page and are required as a part of Group A. The name is the individual appointed should be entered and may be listed with the appointed role but the role by itself will not be accepted. </a:t>
            </a:r>
          </a:p>
          <a:p>
            <a:pPr algn="l"/>
            <a:endParaRPr lang="en-US" sz="1100" b="0" dirty="0">
              <a:solidFill>
                <a:srgbClr val="000000"/>
              </a:solidFill>
              <a:effectLst/>
              <a:latin typeface="Aptos" panose="020B0004020202020204" pitchFamily="34" charset="0"/>
            </a:endParaRPr>
          </a:p>
          <a:p>
            <a:pPr algn="l"/>
            <a:r>
              <a:rPr lang="en-US" sz="1100" b="0" dirty="0">
                <a:solidFill>
                  <a:srgbClr val="000000"/>
                </a:solidFill>
                <a:effectLst/>
                <a:latin typeface="Aptos" panose="020B0004020202020204" pitchFamily="34" charset="0"/>
              </a:rPr>
              <a:t>The Organization documents are not uploaded or are incomplete. Please communicate with the Grant Recipient to ensure that they are completing this correctly. You may contact your Grant Specialist to verify if the Organization documents are uploaded and correct prior to submitting Group A. </a:t>
            </a:r>
          </a:p>
          <a:p>
            <a:pPr algn="l"/>
            <a:endParaRPr lang="en-US" sz="1100" b="0" dirty="0">
              <a:solidFill>
                <a:srgbClr val="000000"/>
              </a:solidFill>
              <a:effectLst/>
              <a:latin typeface="Aptos" panose="020B0004020202020204" pitchFamily="34" charset="0"/>
            </a:endParaRPr>
          </a:p>
          <a:p>
            <a:pPr algn="l"/>
            <a:r>
              <a:rPr lang="en-US" sz="1100" b="0" dirty="0">
                <a:solidFill>
                  <a:srgbClr val="000000"/>
                </a:solidFill>
                <a:effectLst/>
                <a:latin typeface="Aptos" panose="020B0004020202020204" pitchFamily="34" charset="0"/>
              </a:rPr>
              <a:t>The VAWA form has specific fields that need to be completed in addition to the required certification by the designated CRO. Please make sure that the correct individual is certifying the form and that the required fields have been checked/populated. </a:t>
            </a:r>
          </a:p>
          <a:p>
            <a:pPr algn="l"/>
            <a:endParaRPr lang="en-US" sz="1100" b="0" dirty="0">
              <a:solidFill>
                <a:srgbClr val="000000"/>
              </a:solidFill>
              <a:effectLst/>
              <a:latin typeface="Aptos" panose="020B0004020202020204" pitchFamily="34" charset="0"/>
            </a:endParaRPr>
          </a:p>
          <a:p>
            <a:pPr algn="l"/>
            <a:r>
              <a:rPr lang="en-US" sz="1100" b="0" dirty="0">
                <a:solidFill>
                  <a:srgbClr val="000000"/>
                </a:solidFill>
                <a:effectLst/>
                <a:latin typeface="Aptos" panose="020B0004020202020204" pitchFamily="34" charset="0"/>
              </a:rPr>
              <a:t>The Direct Deposit forms must be submitted to CDBG Reporting for agreements awarded prior to 2023 and will otherwise be uploaded to the FMS performance report. </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37</a:t>
            </a:fld>
            <a:endParaRPr lang="en-US" dirty="0"/>
          </a:p>
        </p:txBody>
      </p:sp>
    </p:spTree>
    <p:extLst>
      <p:ext uri="{BB962C8B-B14F-4D97-AF65-F5344CB8AC3E}">
        <p14:creationId xmlns:p14="http://schemas.microsoft.com/office/powerpoint/2010/main" val="133125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38</a:t>
            </a:fld>
            <a:endParaRPr lang="en-US" dirty="0"/>
          </a:p>
        </p:txBody>
      </p:sp>
    </p:spTree>
    <p:extLst>
      <p:ext uri="{BB962C8B-B14F-4D97-AF65-F5344CB8AC3E}">
        <p14:creationId xmlns:p14="http://schemas.microsoft.com/office/powerpoint/2010/main" val="183637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The CDBG program requirements use several document groupings to implement certain thresholds. </a:t>
            </a:r>
          </a:p>
          <a:p>
            <a:r>
              <a:rPr lang="en-US" sz="1100" dirty="0">
                <a:latin typeface="Aptos" panose="020B0004020202020204" pitchFamily="34" charset="0"/>
              </a:rPr>
              <a:t>This presentation will focus on the Organizational Information and the Grant Overview page.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4</a:t>
            </a:fld>
            <a:endParaRPr lang="en-US" dirty="0"/>
          </a:p>
        </p:txBody>
      </p:sp>
    </p:spTree>
    <p:extLst>
      <p:ext uri="{BB962C8B-B14F-4D97-AF65-F5344CB8AC3E}">
        <p14:creationId xmlns:p14="http://schemas.microsoft.com/office/powerpoint/2010/main" val="22487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Part of the Group A documentation is to provide general information about the organization. Because this information is particular to each Grant recipient, the Administrator will not be able to enter data on this page but can assist in guiding on where to find the required forms and who the contact person should be. </a:t>
            </a:r>
          </a:p>
          <a:p>
            <a:r>
              <a:rPr lang="en-US" sz="1100" dirty="0">
                <a:latin typeface="Aptos" panose="020B0004020202020204" pitchFamily="34" charset="0"/>
              </a:rPr>
              <a:t>On the Organization Information page, the Grant Recipient will complete the following information: </a:t>
            </a:r>
          </a:p>
          <a:p>
            <a:r>
              <a:rPr lang="en-US" sz="1100" dirty="0">
                <a:latin typeface="Aptos" panose="020B0004020202020204" pitchFamily="34" charset="0"/>
              </a:rPr>
              <a:t>The EIN/TIN </a:t>
            </a:r>
          </a:p>
          <a:p>
            <a:r>
              <a:rPr lang="en-US" sz="1100" dirty="0">
                <a:latin typeface="Aptos" panose="020B0004020202020204" pitchFamily="34" charset="0"/>
              </a:rPr>
              <a:t>The SAM number</a:t>
            </a:r>
          </a:p>
          <a:p>
            <a:r>
              <a:rPr lang="en-US" sz="1100" dirty="0">
                <a:latin typeface="Aptos" panose="020B0004020202020204" pitchFamily="34" charset="0"/>
              </a:rPr>
              <a:t>The DUNS number, and </a:t>
            </a:r>
          </a:p>
          <a:p>
            <a:r>
              <a:rPr lang="en-US" sz="1100" dirty="0">
                <a:latin typeface="Aptos" panose="020B0004020202020204" pitchFamily="34" charset="0"/>
              </a:rPr>
              <a:t>Contact Information. We ask that this contact information be for the person that will be readily available to quickly respond to emails sent to the Grant Recipient.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5</a:t>
            </a:fld>
            <a:endParaRPr lang="en-US" dirty="0"/>
          </a:p>
        </p:txBody>
      </p:sp>
    </p:spTree>
    <p:extLst>
      <p:ext uri="{BB962C8B-B14F-4D97-AF65-F5344CB8AC3E}">
        <p14:creationId xmlns:p14="http://schemas.microsoft.com/office/powerpoint/2010/main" val="324868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On the Organization Details page the Grant Recipient will upload the W-9 and the TIN forms.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As a reminder, the Organization page is for the city or county to use and must be maintained by city or county staff.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It is the responsibility of the city or county to maintain the members listed and their roles of responsibility.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Please note: Roles listed must match those outlined in the signatory resolution.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The consultant role does not and should not have access to Organizational pages in TDA-Go, however, you will need to communicate to your community as the Administrator that this information must be uploaded into the system by the organization.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6</a:t>
            </a:fld>
            <a:endParaRPr lang="en-US"/>
          </a:p>
        </p:txBody>
      </p:sp>
    </p:spTree>
    <p:extLst>
      <p:ext uri="{BB962C8B-B14F-4D97-AF65-F5344CB8AC3E}">
        <p14:creationId xmlns:p14="http://schemas.microsoft.com/office/powerpoint/2010/main" val="414053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Information regarding the Banking and Financial Documentation guidance </a:t>
            </a:r>
            <a:r>
              <a:rPr lang="en-US" sz="1100" dirty="0">
                <a:effectLst/>
                <a:latin typeface="Aptos" panose="020B0004020202020204" pitchFamily="34" charset="0"/>
                <a:ea typeface="Times New Roman" panose="02020603050405020304" pitchFamily="18" charset="0"/>
              </a:rPr>
              <a:t>can be found under Chapter 2 of the Implementation Manual. There are three banking and financial documents needed: the W-9 form, the TIN form, and the Direct Deposit Form.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Regarding the Direct Deposit form: TDA does NOT currently request unredacted bank account information to be submitted within TDA-GO. Instead, email a completed form for each TxCDBG grant to CDBGReporting@TexasAgriculture.gov </a:t>
            </a:r>
            <a:r>
              <a:rPr lang="en-US" sz="1100" b="1" dirty="0">
                <a:latin typeface="Aptos" panose="020B0004020202020204" pitchFamily="34" charset="0"/>
              </a:rPr>
              <a:t>prior</a:t>
            </a:r>
            <a:r>
              <a:rPr lang="en-US" sz="1100" dirty="0">
                <a:latin typeface="Aptos" panose="020B0004020202020204" pitchFamily="34" charset="0"/>
              </a:rPr>
              <a:t> to executing the Grant Agreement </a:t>
            </a:r>
            <a:r>
              <a:rPr lang="en-US" sz="1100" b="1" dirty="0">
                <a:latin typeface="Aptos" panose="020B0004020202020204" pitchFamily="34" charset="0"/>
              </a:rPr>
              <a:t>and</a:t>
            </a:r>
            <a:r>
              <a:rPr lang="en-US" sz="1100" dirty="0">
                <a:latin typeface="Aptos" panose="020B0004020202020204" pitchFamily="34" charset="0"/>
              </a:rPr>
              <a:t> each time the banking information changes.</a:t>
            </a:r>
            <a:endParaRPr lang="en-US" sz="1100" b="0" dirty="0">
              <a:effectLst/>
              <a:latin typeface="Aptos" panose="020B00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If the Grant Recipient declines to participate in direct deposit options, manually strike through Sections 3, 4, and 6 of the form and write in Warrant Requested.</a:t>
            </a:r>
            <a:endParaRPr lang="en-US" sz="900" b="0" dirty="0">
              <a:effectLst/>
              <a:latin typeface="Aptos" panose="020B00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7</a:t>
            </a:fld>
            <a:endParaRPr lang="en-US" dirty="0"/>
          </a:p>
        </p:txBody>
      </p:sp>
    </p:spTree>
    <p:extLst>
      <p:ext uri="{BB962C8B-B14F-4D97-AF65-F5344CB8AC3E}">
        <p14:creationId xmlns:p14="http://schemas.microsoft.com/office/powerpoint/2010/main" val="338803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ptos" panose="020B0004020202020204" pitchFamily="34" charset="0"/>
              </a:rPr>
              <a:t>All grant recipients of CDBG funds are required to demonstrate compliance with all state and federal requirements to ensure equal opportunity and access to all benefits derived from the Texas CDBG Program.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On the </a:t>
            </a:r>
            <a:r>
              <a:rPr lang="en-US" sz="1100" b="1" baseline="0" dirty="0">
                <a:latin typeface="Aptos" panose="020B0004020202020204" pitchFamily="34" charset="0"/>
              </a:rPr>
              <a:t>Organization Details –CDBG Forms page </a:t>
            </a:r>
            <a:r>
              <a:rPr lang="en-US" sz="1100" b="0" baseline="0" dirty="0">
                <a:latin typeface="Aptos" panose="020B0004020202020204" pitchFamily="34" charset="0"/>
              </a:rPr>
              <a:t>the grant recipient will upload the following documents: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authorized signatory resolution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Citizen Participation Plan and Citizen Complaint Procedures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Excessive Force Policy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Section 504 Policy and Grievance Procedures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Section 504 Self-Evaluation Review</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The Fair Housing Policy and the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baseline="0" dirty="0">
                <a:latin typeface="Aptos" panose="020B0004020202020204" pitchFamily="34" charset="0"/>
              </a:rPr>
              <a:t>Code of Conduct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Please Note that the field for the Effective Date should be the date the policy was </a:t>
            </a:r>
            <a:r>
              <a:rPr lang="en-US" sz="1100" b="0" i="0" u="sng" baseline="0" dirty="0">
                <a:latin typeface="Aptos" panose="020B0004020202020204" pitchFamily="34" charset="0"/>
              </a:rPr>
              <a:t>signed</a:t>
            </a:r>
            <a:r>
              <a:rPr lang="en-US" sz="1100" b="0" baseline="0" dirty="0">
                <a:latin typeface="Aptos" panose="020B0004020202020204" pitchFamily="34" charset="0"/>
              </a:rPr>
              <a:t>, not when the form was uploaded.</a:t>
            </a:r>
            <a:endParaRPr lang="en-US" sz="1100" b="1"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baseline="0" dirty="0">
                <a:latin typeface="Aptos" panose="020B0004020202020204" pitchFamily="34" charset="0"/>
              </a:rPr>
              <a:t>Let’s discussed these forms a little further. </a:t>
            </a:r>
            <a:r>
              <a:rPr lang="en-US" sz="1100" b="1" baseline="0" dirty="0">
                <a:latin typeface="Aptos" panose="020B0004020202020204" pitchFamily="34" charset="0"/>
              </a:rPr>
              <a:t> </a:t>
            </a:r>
          </a:p>
        </p:txBody>
      </p:sp>
      <p:sp>
        <p:nvSpPr>
          <p:cNvPr id="4" name="Slide Number Placeholder 3"/>
          <p:cNvSpPr>
            <a:spLocks noGrp="1"/>
          </p:cNvSpPr>
          <p:nvPr>
            <p:ph type="sldNum" sz="quarter" idx="10"/>
          </p:nvPr>
        </p:nvSpPr>
        <p:spPr/>
        <p:txBody>
          <a:bodyPr/>
          <a:lstStyle/>
          <a:p>
            <a:fld id="{90A1B886-8946-4D9C-BABD-17B13655BA5E}" type="slidenum">
              <a:rPr lang="en-US" smtClean="0"/>
              <a:t>8</a:t>
            </a:fld>
            <a:endParaRPr lang="en-US"/>
          </a:p>
        </p:txBody>
      </p:sp>
    </p:spTree>
    <p:extLst>
      <p:ext uri="{BB962C8B-B14F-4D97-AF65-F5344CB8AC3E}">
        <p14:creationId xmlns:p14="http://schemas.microsoft.com/office/powerpoint/2010/main" val="226811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latin typeface="Aptos" panose="020B0004020202020204" pitchFamily="34" charset="0"/>
              </a:rPr>
              <a:t>The signatory resolution is the legal document that records the actions of the grant recipient officials on behalf of the community. When it comes to the Signatory Resolution,  TDA recommends: </a:t>
            </a:r>
          </a:p>
          <a:p>
            <a:pPr marL="171450" indent="-171450">
              <a:buFontTx/>
              <a:buChar char="-"/>
            </a:pPr>
            <a:r>
              <a:rPr lang="en-US" sz="1100" baseline="0" dirty="0">
                <a:latin typeface="Aptos" panose="020B0004020202020204" pitchFamily="34" charset="0"/>
              </a:rPr>
              <a:t>The use of form A100, this form provides the grant recipient roles with authorities for both the grant application and the awarded grant, and</a:t>
            </a:r>
          </a:p>
          <a:p>
            <a:pPr marL="171450" indent="-171450">
              <a:buFontTx/>
              <a:buChar char="-"/>
            </a:pPr>
            <a:r>
              <a:rPr lang="en-US" sz="1100" baseline="0" dirty="0">
                <a:latin typeface="Aptos" panose="020B0004020202020204" pitchFamily="34" charset="0"/>
              </a:rPr>
              <a:t>There must be at least 2 signatory roles for payment requests per CDBG guidelines.  If there is only one signatory, the resolution must be updated.</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en-US" sz="1100" baseline="0" dirty="0">
                <a:latin typeface="Aptos" panose="020B0004020202020204" pitchFamily="34" charset="0"/>
              </a:rPr>
              <a:t>Every time the resolution is updated, the new document must be uploaded to the </a:t>
            </a:r>
            <a:r>
              <a:rPr lang="en-US" sz="1100" b="1" baseline="0" dirty="0">
                <a:latin typeface="Aptos" panose="020B0004020202020204" pitchFamily="34" charset="0"/>
              </a:rPr>
              <a:t>Organization Details –CDBG Forms page.</a:t>
            </a:r>
            <a:endParaRPr lang="en-US" sz="1100" b="0" baseline="0" dirty="0">
              <a:latin typeface="Aptos" panose="020B0004020202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Tx/>
              <a:buChar char="-"/>
              <a:tabLst/>
              <a:defRPr/>
            </a:pPr>
            <a:endParaRPr lang="en-US" sz="1100" b="0" baseline="0" dirty="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a:latin typeface="Aptos" panose="020B0004020202020204" pitchFamily="34" charset="0"/>
              </a:rPr>
              <a:t>TDA also recommends the grant recipient use official roles such as Mayor, City Manager, City Administrator, and/or City Secretary, rather than the name of a person, to prevent a new resolution from being needed each time personnel changes.</a:t>
            </a:r>
            <a:endParaRPr lang="en-US" sz="1100" dirty="0">
              <a:latin typeface="Aptos" panose="020B0004020202020204" pitchFamily="34" charset="0"/>
            </a:endParaRPr>
          </a:p>
          <a:p>
            <a:pPr marL="0" indent="0">
              <a:buFontTx/>
              <a:buNone/>
            </a:pPr>
            <a:endParaRPr lang="en-US" sz="1100" baseline="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fld id="{90A1B886-8946-4D9C-BABD-17B13655BA5E}" type="slidenum">
              <a:rPr lang="en-US" smtClean="0"/>
              <a:t>9</a:t>
            </a:fld>
            <a:endParaRPr lang="en-US"/>
          </a:p>
        </p:txBody>
      </p:sp>
    </p:spTree>
    <p:extLst>
      <p:ext uri="{BB962C8B-B14F-4D97-AF65-F5344CB8AC3E}">
        <p14:creationId xmlns:p14="http://schemas.microsoft.com/office/powerpoint/2010/main" val="389823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2173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79637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257762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463066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15334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4283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350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37114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5059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236731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41834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3322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7" name="Rectangle 6"/>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9" name="Rectangle 8"/>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0" name="Picture 9"/>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230622813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mailto:CDBGReporting@TexasAgriculture.gov"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034" y="685800"/>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90498" y="4466864"/>
            <a:ext cx="8763000" cy="1699696"/>
          </a:xfrm>
          <a:prstGeom prst="rect">
            <a:avLst/>
          </a:prstGeom>
          <a:noFill/>
        </p:spPr>
        <p:txBody>
          <a:bodyPr wrap="square" rtlCol="0">
            <a:spAutoFit/>
          </a:bodyPr>
          <a:lstStyle/>
          <a:p>
            <a:pPr algn="ctr">
              <a:lnSpc>
                <a:spcPct val="150000"/>
              </a:lnSpc>
            </a:pPr>
            <a:r>
              <a:rPr lang="en-US" sz="2400" b="1" dirty="0">
                <a:solidFill>
                  <a:srgbClr val="D5B52F"/>
                </a:solidFill>
                <a:latin typeface="Book Antiqua" panose="02040602050305030304" pitchFamily="18" charset="0"/>
              </a:rPr>
              <a:t>Texas Community Development Block Grant Program</a:t>
            </a:r>
          </a:p>
          <a:p>
            <a:pPr algn="ctr">
              <a:lnSpc>
                <a:spcPct val="150000"/>
              </a:lnSpc>
            </a:pPr>
            <a:r>
              <a:rPr lang="en-US" sz="2400" b="1" dirty="0">
                <a:solidFill>
                  <a:srgbClr val="D5B52F"/>
                </a:solidFill>
                <a:latin typeface="Book Antiqua" panose="02040602050305030304" pitchFamily="18" charset="0"/>
              </a:rPr>
              <a:t> </a:t>
            </a:r>
            <a:r>
              <a:rPr lang="en-US" sz="2400" dirty="0">
                <a:solidFill>
                  <a:srgbClr val="D5B52F"/>
                </a:solidFill>
                <a:latin typeface="Book Antiqua" panose="02040602050305030304" pitchFamily="18" charset="0"/>
              </a:rPr>
              <a:t>Group A Documentation and Performance Report</a:t>
            </a:r>
          </a:p>
          <a:p>
            <a:pPr algn="ctr">
              <a:lnSpc>
                <a:spcPct val="150000"/>
              </a:lnSpc>
            </a:pPr>
            <a:r>
              <a:rPr lang="en-US" sz="2400" dirty="0">
                <a:solidFill>
                  <a:srgbClr val="D5B52F"/>
                </a:solidFill>
                <a:latin typeface="Book Antiqua" panose="02040602050305030304" pitchFamily="18" charset="0"/>
              </a:rPr>
              <a:t>Administrators Workshop</a:t>
            </a:r>
          </a:p>
        </p:txBody>
      </p:sp>
      <p:pic>
        <p:nvPicPr>
          <p:cNvPr id="11" name="Audio 10">
            <a:hlinkClick r:id="" action="ppaction://media"/>
            <a:extLst>
              <a:ext uri="{FF2B5EF4-FFF2-40B4-BE49-F238E27FC236}">
                <a16:creationId xmlns:a16="http://schemas.microsoft.com/office/drawing/2014/main" id="{27037D1F-5D07-30F3-4E4C-0482386CCD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73328029"/>
      </p:ext>
    </p:extLst>
  </p:cSld>
  <p:clrMapOvr>
    <a:masterClrMapping/>
  </p:clrMapOvr>
  <mc:AlternateContent xmlns:mc="http://schemas.openxmlformats.org/markup-compatibility/2006" xmlns:p14="http://schemas.microsoft.com/office/powerpoint/2010/main">
    <mc:Choice Requires="p14">
      <p:transition spd="slow" p14:dur="2000" advTm="10655"/>
    </mc:Choice>
    <mc:Fallback xmlns="">
      <p:transition spd="slow" advTm="1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7FD4504-3B5A-D4A5-A672-842A883EC064}"/>
              </a:ext>
            </a:extLst>
          </p:cNvPr>
          <p:cNvSpPr txBox="1"/>
          <p:nvPr/>
        </p:nvSpPr>
        <p:spPr>
          <a:xfrm>
            <a:off x="296779" y="1368103"/>
            <a:ext cx="6096000" cy="1077218"/>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Organization Details – CDBG Forms</a:t>
            </a:r>
          </a:p>
          <a:p>
            <a:r>
              <a:rPr lang="en-US" sz="3200" b="1" dirty="0">
                <a:latin typeface="Calibri" panose="020F0502020204030204" pitchFamily="34" charset="0"/>
                <a:cs typeface="Calibri" panose="020F0502020204030204" pitchFamily="34" charset="0"/>
              </a:rPr>
              <a:t>Civil Rights Policies </a:t>
            </a:r>
            <a:endParaRPr lang="en-US" sz="3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7830AA87-5EB2-F457-1156-F57FA39D0462}"/>
              </a:ext>
            </a:extLst>
          </p:cNvPr>
          <p:cNvSpPr txBox="1"/>
          <p:nvPr/>
        </p:nvSpPr>
        <p:spPr>
          <a:xfrm>
            <a:off x="228600" y="2689130"/>
            <a:ext cx="7924800" cy="2800767"/>
          </a:xfrm>
          <a:prstGeom prst="rect">
            <a:avLst/>
          </a:prstGeom>
          <a:noFill/>
        </p:spPr>
        <p:txBody>
          <a:bodyPr wrap="square" rtlCol="0">
            <a:spAutoFit/>
          </a:bodyPr>
          <a:lstStyle/>
          <a:p>
            <a:pPr marL="171450" indent="-171450">
              <a:buFont typeface="Arial" panose="020B0604020202020204" pitchFamily="34" charset="0"/>
              <a:buChar char="•"/>
            </a:pPr>
            <a:r>
              <a:rPr lang="en-US" sz="2200" b="0" i="0" dirty="0">
                <a:solidFill>
                  <a:srgbClr val="000000"/>
                </a:solidFill>
                <a:effectLst/>
                <a:highlight>
                  <a:srgbClr val="FFFFFF"/>
                </a:highlight>
                <a:latin typeface="Open Sans" panose="020B0606030504020204" pitchFamily="34" charset="0"/>
              </a:rPr>
              <a:t>Citizen Participation Plan and Citizen Complaint Procedures</a:t>
            </a:r>
          </a:p>
          <a:p>
            <a:pPr marL="171450" indent="-171450">
              <a:buFont typeface="Arial" panose="020B0604020202020204" pitchFamily="34" charset="0"/>
              <a:buChar char="•"/>
            </a:pPr>
            <a:r>
              <a:rPr lang="en-US" sz="2200" b="0" i="0" dirty="0">
                <a:solidFill>
                  <a:srgbClr val="000000"/>
                </a:solidFill>
                <a:effectLst/>
                <a:highlight>
                  <a:srgbClr val="FFFFFF"/>
                </a:highlight>
                <a:latin typeface="Open Sans" panose="020B0606030504020204" pitchFamily="34" charset="0"/>
              </a:rPr>
              <a:t>Excessive Force Policy</a:t>
            </a:r>
          </a:p>
          <a:p>
            <a:pPr marL="171450" indent="-171450">
              <a:buFont typeface="Arial" panose="020B0604020202020204" pitchFamily="34" charset="0"/>
              <a:buChar char="•"/>
            </a:pPr>
            <a:r>
              <a:rPr lang="en-US" sz="2200" b="0" i="0" dirty="0">
                <a:solidFill>
                  <a:srgbClr val="000000"/>
                </a:solidFill>
                <a:effectLst/>
                <a:highlight>
                  <a:srgbClr val="FFFFFF"/>
                </a:highlight>
                <a:latin typeface="Open Sans" panose="020B0606030504020204" pitchFamily="34" charset="0"/>
              </a:rPr>
              <a:t>Section 504 Policy and Grievance Procedures </a:t>
            </a:r>
          </a:p>
          <a:p>
            <a:pPr marL="800100" lvl="1" indent="-342900">
              <a:buFont typeface="Courier New" panose="02070309020205020404" pitchFamily="49" charset="0"/>
              <a:buChar char="o"/>
            </a:pPr>
            <a:r>
              <a:rPr lang="en-US" sz="2200" b="0" i="0" dirty="0">
                <a:solidFill>
                  <a:srgbClr val="000000"/>
                </a:solidFill>
                <a:effectLst/>
                <a:highlight>
                  <a:srgbClr val="FFFFFF"/>
                </a:highlight>
                <a:latin typeface="Open Sans" panose="020B0606030504020204" pitchFamily="34" charset="0"/>
              </a:rPr>
              <a:t>if &gt;=15 employees</a:t>
            </a:r>
          </a:p>
          <a:p>
            <a:pPr marL="171450" indent="-171450">
              <a:buFont typeface="Arial" panose="020B0604020202020204" pitchFamily="34" charset="0"/>
              <a:buChar char="•"/>
            </a:pPr>
            <a:r>
              <a:rPr lang="en-US" sz="2200" b="0" i="0" dirty="0">
                <a:solidFill>
                  <a:srgbClr val="000000"/>
                </a:solidFill>
                <a:effectLst/>
                <a:highlight>
                  <a:srgbClr val="FFFFFF"/>
                </a:highlight>
                <a:latin typeface="Open Sans" panose="020B0606030504020204" pitchFamily="34" charset="0"/>
              </a:rPr>
              <a:t>Section 504 Self-Evaluation Review</a:t>
            </a:r>
          </a:p>
          <a:p>
            <a:pPr marL="171450" indent="-171450">
              <a:buFont typeface="Arial" panose="020B0604020202020204" pitchFamily="34" charset="0"/>
              <a:buChar char="•"/>
            </a:pPr>
            <a:r>
              <a:rPr lang="en-US" sz="2200" b="0" i="0" dirty="0">
                <a:solidFill>
                  <a:srgbClr val="000000"/>
                </a:solidFill>
                <a:effectLst/>
                <a:highlight>
                  <a:srgbClr val="FFFFFF"/>
                </a:highlight>
                <a:latin typeface="Open Sans" panose="020B0606030504020204" pitchFamily="34" charset="0"/>
              </a:rPr>
              <a:t>Fair Housing Policy</a:t>
            </a:r>
          </a:p>
          <a:p>
            <a:pPr marL="171450" indent="-171450">
              <a:buFont typeface="Arial" panose="020B0604020202020204" pitchFamily="34" charset="0"/>
              <a:buChar char="•"/>
            </a:pPr>
            <a:r>
              <a:rPr lang="en-US" sz="2200" b="0" i="0" dirty="0">
                <a:solidFill>
                  <a:srgbClr val="000000"/>
                </a:solidFill>
                <a:effectLst/>
                <a:highlight>
                  <a:srgbClr val="FFFFFF"/>
                </a:highlight>
                <a:latin typeface="Open Sans" panose="020B0606030504020204" pitchFamily="34" charset="0"/>
              </a:rPr>
              <a:t>Code of Conduct</a:t>
            </a:r>
            <a:endParaRPr lang="en-US" sz="2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FB0677A-88B0-F40A-D815-E71C8661F686}"/>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Documentation</a:t>
            </a:r>
          </a:p>
        </p:txBody>
      </p:sp>
      <p:pic>
        <p:nvPicPr>
          <p:cNvPr id="28" name="Audio 27">
            <a:hlinkClick r:id="" action="ppaction://media"/>
            <a:extLst>
              <a:ext uri="{FF2B5EF4-FFF2-40B4-BE49-F238E27FC236}">
                <a16:creationId xmlns:a16="http://schemas.microsoft.com/office/drawing/2014/main" id="{7809AB7B-926F-9ECA-9456-EC6790008F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57648846"/>
      </p:ext>
    </p:extLst>
  </p:cSld>
  <p:clrMapOvr>
    <a:masterClrMapping/>
  </p:clrMapOvr>
  <mc:AlternateContent xmlns:mc="http://schemas.openxmlformats.org/markup-compatibility/2006" xmlns:p14="http://schemas.microsoft.com/office/powerpoint/2010/main">
    <mc:Choice Requires="p14">
      <p:transition spd="slow" p14:dur="2000" advTm="248331"/>
    </mc:Choice>
    <mc:Fallback xmlns="">
      <p:transition spd="slow" advTm="24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19" name="Picture 18">
            <a:extLst>
              <a:ext uri="{FF2B5EF4-FFF2-40B4-BE49-F238E27FC236}">
                <a16:creationId xmlns:a16="http://schemas.microsoft.com/office/drawing/2014/main" id="{8629CEE2-F7F6-4E80-5B0F-BBEFC1CD0645}"/>
              </a:ext>
            </a:extLst>
          </p:cNvPr>
          <p:cNvPicPr>
            <a:picLocks noChangeAspect="1"/>
          </p:cNvPicPr>
          <p:nvPr/>
        </p:nvPicPr>
        <p:blipFill rotWithShape="1">
          <a:blip r:embed="rId6"/>
          <a:srcRect l="-3319" t="5457" r="15325" b="59294"/>
          <a:stretch/>
        </p:blipFill>
        <p:spPr>
          <a:xfrm>
            <a:off x="76199" y="1403343"/>
            <a:ext cx="5575025" cy="1727945"/>
          </a:xfrm>
          <a:prstGeom prst="rect">
            <a:avLst/>
          </a:prstGeom>
        </p:spPr>
      </p:pic>
      <p:sp>
        <p:nvSpPr>
          <p:cNvPr id="5" name="Rectangle 4">
            <a:extLst>
              <a:ext uri="{FF2B5EF4-FFF2-40B4-BE49-F238E27FC236}">
                <a16:creationId xmlns:a16="http://schemas.microsoft.com/office/drawing/2014/main" id="{39386C1E-53D3-5C0B-0E65-EB60269CCE19}"/>
              </a:ext>
            </a:extLst>
          </p:cNvPr>
          <p:cNvSpPr/>
          <p:nvPr/>
        </p:nvSpPr>
        <p:spPr>
          <a:xfrm>
            <a:off x="1600200" y="1371600"/>
            <a:ext cx="2819400" cy="13394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AE2513ED-66CC-7857-D07D-1EEDC39FCFB8}"/>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Designated Personnel</a:t>
            </a:r>
          </a:p>
        </p:txBody>
      </p:sp>
      <p:pic>
        <p:nvPicPr>
          <p:cNvPr id="9" name="Picture 8" descr="Graphical user interface, text, application&#10;&#10;Description automatically generated">
            <a:extLst>
              <a:ext uri="{FF2B5EF4-FFF2-40B4-BE49-F238E27FC236}">
                <a16:creationId xmlns:a16="http://schemas.microsoft.com/office/drawing/2014/main" id="{94FDE96B-45F1-8F7A-55B7-BC43B1537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4216471"/>
            <a:ext cx="7874686" cy="2230893"/>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C1B02E54-EDB0-7569-ABAA-1D82E53DD269}"/>
              </a:ext>
            </a:extLst>
          </p:cNvPr>
          <p:cNvSpPr txBox="1"/>
          <p:nvPr/>
        </p:nvSpPr>
        <p:spPr>
          <a:xfrm>
            <a:off x="1994386" y="6019800"/>
            <a:ext cx="4114800" cy="339300"/>
          </a:xfrm>
          <a:prstGeom prst="rect">
            <a:avLst/>
          </a:prstGeom>
          <a:noFill/>
          <a:ln w="28575">
            <a:solidFill>
              <a:srgbClr val="FF0000"/>
            </a:solidFill>
          </a:ln>
        </p:spPr>
        <p:txBody>
          <a:bodyPr wrap="square" rtlCol="0">
            <a:spAutoFit/>
          </a:bodyPr>
          <a:lstStyle/>
          <a:p>
            <a:endParaRPr lang="en-US" dirty="0"/>
          </a:p>
        </p:txBody>
      </p:sp>
      <p:sp>
        <p:nvSpPr>
          <p:cNvPr id="11" name="Content Placeholder 2">
            <a:extLst>
              <a:ext uri="{FF2B5EF4-FFF2-40B4-BE49-F238E27FC236}">
                <a16:creationId xmlns:a16="http://schemas.microsoft.com/office/drawing/2014/main" id="{86EA8745-3DA7-6B5C-BA05-8BA580955DF9}"/>
              </a:ext>
            </a:extLst>
          </p:cNvPr>
          <p:cNvSpPr txBox="1">
            <a:spLocks/>
          </p:cNvSpPr>
          <p:nvPr/>
        </p:nvSpPr>
        <p:spPr>
          <a:xfrm>
            <a:off x="548146" y="3172730"/>
            <a:ext cx="5014454" cy="8658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000" dirty="0"/>
              <a:t>Labor Standards Officer Designation (LSO)</a:t>
            </a:r>
          </a:p>
          <a:p>
            <a:pPr fontAlgn="auto">
              <a:spcAft>
                <a:spcPts val="0"/>
              </a:spcAft>
            </a:pPr>
            <a:r>
              <a:rPr lang="en-US" sz="2000" dirty="0"/>
              <a:t>Civil Rights Officer Designation (CRO)</a:t>
            </a:r>
            <a:endParaRPr lang="en-US" sz="2000" dirty="0">
              <a:solidFill>
                <a:srgbClr val="FF0000"/>
              </a:solidFill>
            </a:endParaRPr>
          </a:p>
        </p:txBody>
      </p:sp>
      <p:sp>
        <p:nvSpPr>
          <p:cNvPr id="17" name="TextBox 16">
            <a:extLst>
              <a:ext uri="{FF2B5EF4-FFF2-40B4-BE49-F238E27FC236}">
                <a16:creationId xmlns:a16="http://schemas.microsoft.com/office/drawing/2014/main" id="{67882C3D-DF1B-0E72-B184-9C9918A081AB}"/>
              </a:ext>
            </a:extLst>
          </p:cNvPr>
          <p:cNvSpPr txBox="1"/>
          <p:nvPr/>
        </p:nvSpPr>
        <p:spPr>
          <a:xfrm>
            <a:off x="1600200" y="2948339"/>
            <a:ext cx="3200400" cy="300591"/>
          </a:xfrm>
          <a:prstGeom prst="rect">
            <a:avLst/>
          </a:prstGeom>
          <a:solidFill>
            <a:schemeClr val="bg1"/>
          </a:solidFill>
        </p:spPr>
        <p:txBody>
          <a:bodyPr wrap="square" rtlCol="0">
            <a:spAutoFit/>
          </a:bodyPr>
          <a:lstStyle/>
          <a:p>
            <a:endParaRPr lang="en-US"/>
          </a:p>
        </p:txBody>
      </p:sp>
      <p:sp>
        <p:nvSpPr>
          <p:cNvPr id="18" name="Content Placeholder 2">
            <a:extLst>
              <a:ext uri="{FF2B5EF4-FFF2-40B4-BE49-F238E27FC236}">
                <a16:creationId xmlns:a16="http://schemas.microsoft.com/office/drawing/2014/main" id="{B550442A-26FE-06D8-4CB3-506F97C0B104}"/>
              </a:ext>
            </a:extLst>
          </p:cNvPr>
          <p:cNvSpPr txBox="1">
            <a:spLocks/>
          </p:cNvSpPr>
          <p:nvPr/>
        </p:nvSpPr>
        <p:spPr>
          <a:xfrm>
            <a:off x="4667588" y="1526082"/>
            <a:ext cx="2819400" cy="8185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sz="2000" dirty="0"/>
              <a:t>Primary Administrative</a:t>
            </a:r>
          </a:p>
          <a:p>
            <a:pPr marL="0" indent="0" algn="ctr" fontAlgn="auto">
              <a:spcAft>
                <a:spcPts val="0"/>
              </a:spcAft>
              <a:buNone/>
            </a:pPr>
            <a:r>
              <a:rPr lang="en-US" sz="2000" dirty="0"/>
              <a:t> Contact within TDA-GO!</a:t>
            </a:r>
            <a:endParaRPr lang="en-US" sz="2000" dirty="0">
              <a:solidFill>
                <a:srgbClr val="FF0000"/>
              </a:solidFill>
            </a:endParaRPr>
          </a:p>
        </p:txBody>
      </p:sp>
      <p:pic>
        <p:nvPicPr>
          <p:cNvPr id="22" name="Audio 21">
            <a:hlinkClick r:id="" action="ppaction://media"/>
            <a:extLst>
              <a:ext uri="{FF2B5EF4-FFF2-40B4-BE49-F238E27FC236}">
                <a16:creationId xmlns:a16="http://schemas.microsoft.com/office/drawing/2014/main" id="{6F93B220-E74C-1A4F-F9D0-10293F35C0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45882050"/>
      </p:ext>
    </p:extLst>
  </p:cSld>
  <p:clrMapOvr>
    <a:masterClrMapping/>
  </p:clrMapOvr>
  <mc:AlternateContent xmlns:mc="http://schemas.openxmlformats.org/markup-compatibility/2006" xmlns:p14="http://schemas.microsoft.com/office/powerpoint/2010/main">
    <mc:Choice Requires="p14">
      <p:transition spd="slow" p14:dur="2000" advTm="89538"/>
    </mc:Choice>
    <mc:Fallback xmlns="">
      <p:transition spd="slow" advTm="8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33169"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7" name="Rectangle 6"/>
          <p:cNvSpPr/>
          <p:nvPr/>
        </p:nvSpPr>
        <p:spPr>
          <a:xfrm>
            <a:off x="-1" y="3330448"/>
            <a:ext cx="7645881" cy="5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 name="TextBox 3"/>
          <p:cNvSpPr txBox="1"/>
          <p:nvPr/>
        </p:nvSpPr>
        <p:spPr>
          <a:xfrm>
            <a:off x="238013" y="2057400"/>
            <a:ext cx="8667974" cy="2044021"/>
          </a:xfrm>
          <a:prstGeom prst="rect">
            <a:avLst/>
          </a:prstGeom>
          <a:noFill/>
        </p:spPr>
        <p:txBody>
          <a:bodyPr wrap="square" rtlCol="0">
            <a:spAutoFit/>
          </a:bodyPr>
          <a:lstStyle/>
          <a:p>
            <a:endParaRPr lang="en-US" sz="3600" dirty="0">
              <a:solidFill>
                <a:srgbClr val="D8AE36"/>
              </a:solidFill>
              <a:latin typeface="Bookman Old Style" panose="02050604050505020204" pitchFamily="18" charset="0"/>
            </a:endParaRPr>
          </a:p>
          <a:p>
            <a:pPr>
              <a:lnSpc>
                <a:spcPct val="150000"/>
              </a:lnSpc>
            </a:pPr>
            <a:r>
              <a:rPr lang="en-US" sz="3200" dirty="0">
                <a:solidFill>
                  <a:srgbClr val="D8AE36"/>
                </a:solidFill>
                <a:latin typeface="+mn-lt"/>
              </a:rPr>
              <a:t>TxCDBG Program</a:t>
            </a:r>
          </a:p>
          <a:p>
            <a:pPr>
              <a:lnSpc>
                <a:spcPct val="150000"/>
              </a:lnSpc>
            </a:pPr>
            <a:r>
              <a:rPr lang="en-US" sz="3200" dirty="0">
                <a:solidFill>
                  <a:schemeClr val="bg1"/>
                </a:solidFill>
                <a:latin typeface="+mn-lt"/>
              </a:rPr>
              <a:t>Group A and Materials and Services Reports </a:t>
            </a:r>
            <a:endParaRPr lang="en-US" sz="36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308828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DEAEAE-43E2-4ACA-3635-36CD5CDE80B5}"/>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381000" y="1295401"/>
            <a:ext cx="6934200" cy="762000"/>
          </a:xfrm>
        </p:spPr>
        <p:txBody>
          <a:bodyPr>
            <a:normAutofit/>
          </a:bodyPr>
          <a:lstStyle/>
          <a:p>
            <a:pPr marL="0" indent="0">
              <a:spcBef>
                <a:spcPts val="0"/>
              </a:spcBef>
              <a:buSzPct val="100000"/>
              <a:buNone/>
            </a:pPr>
            <a:r>
              <a:rPr lang="en-US" sz="3200" b="1" dirty="0"/>
              <a:t>Materials and Services Reports (MSRs)</a:t>
            </a: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352647" y="1981200"/>
            <a:ext cx="7086600" cy="4267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a:lnSpc>
                <a:spcPct val="120000"/>
              </a:lnSpc>
            </a:pPr>
            <a:r>
              <a:rPr lang="en-US" sz="2400" dirty="0"/>
              <a:t>The MSR must be submitted and accepted for each requested vendor or services provider. </a:t>
            </a:r>
          </a:p>
          <a:p>
            <a:pPr marL="857250" lvl="1" indent="-342900">
              <a:lnSpc>
                <a:spcPct val="120000"/>
              </a:lnSpc>
              <a:buFont typeface="Courier New" panose="02070309020205020404" pitchFamily="49" charset="0"/>
              <a:buChar char="o"/>
            </a:pPr>
            <a:r>
              <a:rPr lang="en-US" sz="2000" dirty="0"/>
              <a:t>The form can be updated several times throughout the grant agreement</a:t>
            </a:r>
          </a:p>
          <a:p>
            <a:pPr marL="400050">
              <a:lnSpc>
                <a:spcPct val="120000"/>
              </a:lnSpc>
            </a:pPr>
            <a:r>
              <a:rPr lang="en-US" sz="2400" dirty="0"/>
              <a:t>MSR’s for administrative and engineering services are required even when Force Account. </a:t>
            </a:r>
          </a:p>
          <a:p>
            <a:pPr marL="400050">
              <a:lnSpc>
                <a:spcPct val="120000"/>
              </a:lnSpc>
            </a:pPr>
            <a:r>
              <a:rPr lang="en-US" sz="2400" dirty="0"/>
              <a:t>Admin and Engineering (if applicable) MRS are Group A requirement.</a:t>
            </a:r>
          </a:p>
        </p:txBody>
      </p:sp>
    </p:spTree>
    <p:extLst>
      <p:ext uri="{BB962C8B-B14F-4D97-AF65-F5344CB8AC3E}">
        <p14:creationId xmlns:p14="http://schemas.microsoft.com/office/powerpoint/2010/main" val="177202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Materials and Services Reports</a:t>
            </a:r>
            <a:endParaRPr lang="en-US" dirty="0">
              <a:effectLst/>
              <a:ea typeface="Times New Roman" panose="02020603050405020304" pitchFamily="18" charset="0"/>
            </a:endParaRP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2"/>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a:t>Materials and Services Main Form</a:t>
            </a:r>
          </a:p>
        </p:txBody>
      </p:sp>
      <p:grpSp>
        <p:nvGrpSpPr>
          <p:cNvPr id="9" name="Group 8">
            <a:extLst>
              <a:ext uri="{FF2B5EF4-FFF2-40B4-BE49-F238E27FC236}">
                <a16:creationId xmlns:a16="http://schemas.microsoft.com/office/drawing/2014/main" id="{9F881319-D551-E68F-7A77-6A761B001ED2}"/>
              </a:ext>
            </a:extLst>
          </p:cNvPr>
          <p:cNvGrpSpPr/>
          <p:nvPr/>
        </p:nvGrpSpPr>
        <p:grpSpPr>
          <a:xfrm>
            <a:off x="426720" y="2504259"/>
            <a:ext cx="8410575" cy="2403021"/>
            <a:chOff x="428624" y="2367060"/>
            <a:chExt cx="8410575" cy="2403021"/>
          </a:xfrm>
        </p:grpSpPr>
        <p:pic>
          <p:nvPicPr>
            <p:cNvPr id="5" name="Picture 4">
              <a:extLst>
                <a:ext uri="{FF2B5EF4-FFF2-40B4-BE49-F238E27FC236}">
                  <a16:creationId xmlns:a16="http://schemas.microsoft.com/office/drawing/2014/main" id="{E986042A-FC8F-BE2F-A5F3-19AF81D214A8}"/>
                </a:ext>
              </a:extLst>
            </p:cNvPr>
            <p:cNvPicPr>
              <a:picLocks noChangeAspect="1"/>
            </p:cNvPicPr>
            <p:nvPr/>
          </p:nvPicPr>
          <p:blipFill>
            <a:blip r:embed="rId3"/>
            <a:stretch>
              <a:fillRect/>
            </a:stretch>
          </p:blipFill>
          <p:spPr>
            <a:xfrm>
              <a:off x="428624" y="2367060"/>
              <a:ext cx="8410575" cy="2403021"/>
            </a:xfrm>
            <a:prstGeom prst="rect">
              <a:avLst/>
            </a:prstGeom>
          </p:spPr>
        </p:pic>
        <p:sp>
          <p:nvSpPr>
            <p:cNvPr id="8" name="TextBox 7">
              <a:extLst>
                <a:ext uri="{FF2B5EF4-FFF2-40B4-BE49-F238E27FC236}">
                  <a16:creationId xmlns:a16="http://schemas.microsoft.com/office/drawing/2014/main" id="{3FDDC587-AE05-1C39-5514-E6E155C49569}"/>
                </a:ext>
              </a:extLst>
            </p:cNvPr>
            <p:cNvSpPr txBox="1"/>
            <p:nvPr/>
          </p:nvSpPr>
          <p:spPr>
            <a:xfrm>
              <a:off x="457200" y="2971800"/>
              <a:ext cx="1447800" cy="228600"/>
            </a:xfrm>
            <a:prstGeom prst="rect">
              <a:avLst/>
            </a:prstGeom>
            <a:noFill/>
            <a:ln w="28575">
              <a:solidFill>
                <a:srgbClr val="FF0000"/>
              </a:solidFill>
            </a:ln>
          </p:spPr>
          <p:txBody>
            <a:bodyPr wrap="square" rtlCol="0">
              <a:spAutoFit/>
            </a:bodyPr>
            <a:lstStyle/>
            <a:p>
              <a:endParaRPr lang="en-US" dirty="0"/>
            </a:p>
          </p:txBody>
        </p:sp>
      </p:grpSp>
      <p:sp>
        <p:nvSpPr>
          <p:cNvPr id="4" name="TextBox 3">
            <a:extLst>
              <a:ext uri="{FF2B5EF4-FFF2-40B4-BE49-F238E27FC236}">
                <a16:creationId xmlns:a16="http://schemas.microsoft.com/office/drawing/2014/main" id="{739DFFFE-540E-0816-201F-2D75E7B221FB}"/>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2331626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368632" y="1371600"/>
            <a:ext cx="7162800" cy="685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a:t>MSR-01-A Administration</a:t>
            </a:r>
          </a:p>
          <a:p>
            <a:pPr marL="0" indent="0" fontAlgn="auto">
              <a:spcAft>
                <a:spcPts val="0"/>
              </a:spcAft>
              <a:buFont typeface="Arial" panose="020B0604020202020204" pitchFamily="34" charset="0"/>
              <a:buNone/>
            </a:pPr>
            <a:r>
              <a:rPr lang="en-US" sz="2400" dirty="0"/>
              <a:t>MSR-01-E Engineering </a:t>
            </a:r>
          </a:p>
        </p:txBody>
      </p:sp>
      <p:pic>
        <p:nvPicPr>
          <p:cNvPr id="10" name="Picture 9">
            <a:extLst>
              <a:ext uri="{FF2B5EF4-FFF2-40B4-BE49-F238E27FC236}">
                <a16:creationId xmlns:a16="http://schemas.microsoft.com/office/drawing/2014/main" id="{F8771F48-9A37-77A5-16D5-8D2A9CC58BED}"/>
              </a:ext>
            </a:extLst>
          </p:cNvPr>
          <p:cNvPicPr>
            <a:picLocks noChangeAspect="1"/>
          </p:cNvPicPr>
          <p:nvPr/>
        </p:nvPicPr>
        <p:blipFill>
          <a:blip r:embed="rId3"/>
          <a:stretch>
            <a:fillRect/>
          </a:stretch>
        </p:blipFill>
        <p:spPr>
          <a:xfrm>
            <a:off x="228600" y="2093425"/>
            <a:ext cx="8115300" cy="4381500"/>
          </a:xfrm>
          <a:prstGeom prst="rect">
            <a:avLst/>
          </a:prstGeom>
        </p:spPr>
      </p:pic>
      <p:sp>
        <p:nvSpPr>
          <p:cNvPr id="8" name="TextBox 7">
            <a:extLst>
              <a:ext uri="{FF2B5EF4-FFF2-40B4-BE49-F238E27FC236}">
                <a16:creationId xmlns:a16="http://schemas.microsoft.com/office/drawing/2014/main" id="{5933BB0C-A435-B180-E4C4-35AA5790F143}"/>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3193862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52E7E-C806-2ECD-D9C2-66C3B7D61C6E}"/>
              </a:ext>
            </a:extLst>
          </p:cNvPr>
          <p:cNvPicPr>
            <a:picLocks noChangeAspect="1"/>
          </p:cNvPicPr>
          <p:nvPr/>
        </p:nvPicPr>
        <p:blipFill>
          <a:blip r:embed="rId3"/>
          <a:stretch>
            <a:fillRect/>
          </a:stretch>
        </p:blipFill>
        <p:spPr>
          <a:xfrm>
            <a:off x="381000" y="1981200"/>
            <a:ext cx="8153400" cy="166155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3A57328-BBDA-1BDA-6A2E-2651EDABAD9B}"/>
              </a:ext>
            </a:extLst>
          </p:cNvPr>
          <p:cNvPicPr>
            <a:picLocks noChangeAspect="1"/>
          </p:cNvPicPr>
          <p:nvPr/>
        </p:nvPicPr>
        <p:blipFill>
          <a:blip r:embed="rId4"/>
          <a:stretch>
            <a:fillRect/>
          </a:stretch>
        </p:blipFill>
        <p:spPr>
          <a:xfrm>
            <a:off x="2362200" y="3962400"/>
            <a:ext cx="5000625" cy="172402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9FD9BF3-3F4F-1985-883F-EA9CE901C33F}"/>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277803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497EEB0-8FE9-8B78-1877-CBB22CD50880}"/>
              </a:ext>
            </a:extLst>
          </p:cNvPr>
          <p:cNvPicPr>
            <a:picLocks noChangeAspect="1"/>
          </p:cNvPicPr>
          <p:nvPr/>
        </p:nvPicPr>
        <p:blipFill>
          <a:blip r:embed="rId3"/>
          <a:stretch>
            <a:fillRect/>
          </a:stretch>
        </p:blipFill>
        <p:spPr>
          <a:xfrm>
            <a:off x="1216357" y="2286000"/>
            <a:ext cx="4498643" cy="284496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EA07DAA-71A6-F0FC-FB81-50D5FCAD783A}"/>
              </a:ext>
            </a:extLst>
          </p:cNvPr>
          <p:cNvSpPr txBox="1"/>
          <p:nvPr/>
        </p:nvSpPr>
        <p:spPr>
          <a:xfrm>
            <a:off x="1003630" y="369252"/>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2034484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6B802D-BDE4-F8F9-FC13-EC52F238C9AE}"/>
              </a:ext>
            </a:extLst>
          </p:cNvPr>
          <p:cNvPicPr>
            <a:picLocks noChangeAspect="1"/>
          </p:cNvPicPr>
          <p:nvPr/>
        </p:nvPicPr>
        <p:blipFill>
          <a:blip r:embed="rId3"/>
          <a:stretch>
            <a:fillRect/>
          </a:stretch>
        </p:blipFill>
        <p:spPr>
          <a:xfrm>
            <a:off x="457200" y="1905000"/>
            <a:ext cx="8017562" cy="3352799"/>
          </a:xfrm>
          <a:prstGeom prst="rect">
            <a:avLst/>
          </a:prstGeom>
        </p:spPr>
      </p:pic>
      <p:sp>
        <p:nvSpPr>
          <p:cNvPr id="3" name="TextBox 2">
            <a:extLst>
              <a:ext uri="{FF2B5EF4-FFF2-40B4-BE49-F238E27FC236}">
                <a16:creationId xmlns:a16="http://schemas.microsoft.com/office/drawing/2014/main" id="{3D8CBEA4-3C31-C357-25EA-F7CD2B6B5EFD}"/>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299493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96814-423B-27CD-ADC9-F8510FA2C39E}"/>
              </a:ext>
            </a:extLst>
          </p:cNvPr>
          <p:cNvPicPr>
            <a:picLocks noChangeAspect="1"/>
          </p:cNvPicPr>
          <p:nvPr/>
        </p:nvPicPr>
        <p:blipFill>
          <a:blip r:embed="rId3"/>
          <a:stretch>
            <a:fillRect/>
          </a:stretch>
        </p:blipFill>
        <p:spPr>
          <a:xfrm>
            <a:off x="915063" y="1600200"/>
            <a:ext cx="6582316" cy="3962400"/>
          </a:xfrm>
          <a:prstGeom prst="rect">
            <a:avLst/>
          </a:prstGeom>
        </p:spPr>
      </p:pic>
      <p:sp>
        <p:nvSpPr>
          <p:cNvPr id="4" name="TextBox 3">
            <a:extLst>
              <a:ext uri="{FF2B5EF4-FFF2-40B4-BE49-F238E27FC236}">
                <a16:creationId xmlns:a16="http://schemas.microsoft.com/office/drawing/2014/main" id="{8980D574-5355-0C91-5BD6-77CE2091A9FA}"/>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401451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14A578-D61D-77AC-C148-C34D8BBDFC59}"/>
              </a:ext>
            </a:extLst>
          </p:cNvPr>
          <p:cNvSpPr txBox="1"/>
          <p:nvPr/>
        </p:nvSpPr>
        <p:spPr>
          <a:xfrm>
            <a:off x="152400" y="1676400"/>
            <a:ext cx="3581400" cy="1015663"/>
          </a:xfrm>
          <a:prstGeom prst="rect">
            <a:avLst/>
          </a:prstGeom>
          <a:noFill/>
        </p:spPr>
        <p:txBody>
          <a:bodyPr wrap="square" rtlCol="0">
            <a:spAutoFit/>
          </a:bodyPr>
          <a:lstStyle/>
          <a:p>
            <a:r>
              <a:rPr lang="en-US" sz="2000" dirty="0">
                <a:latin typeface="+mn-lt"/>
              </a:rPr>
              <a:t>Located on the TDA website on the I</a:t>
            </a:r>
            <a:r>
              <a:rPr lang="en-US" sz="2000" dirty="0">
                <a:effectLst/>
                <a:latin typeface="+mn-lt"/>
                <a:ea typeface="Times New Roman" panose="02020603050405020304" pitchFamily="18" charset="0"/>
              </a:rPr>
              <a:t>mplementation </a:t>
            </a:r>
            <a:r>
              <a:rPr lang="en-US" sz="2000" dirty="0">
                <a:latin typeface="+mn-lt"/>
                <a:ea typeface="Times New Roman" panose="02020603050405020304" pitchFamily="18" charset="0"/>
              </a:rPr>
              <a:t>M</a:t>
            </a:r>
            <a:r>
              <a:rPr lang="en-US" sz="2000" dirty="0">
                <a:effectLst/>
                <a:latin typeface="+mn-lt"/>
                <a:ea typeface="Times New Roman" panose="02020603050405020304" pitchFamily="18" charset="0"/>
              </a:rPr>
              <a:t>anual, Forms, and Appendices page. </a:t>
            </a:r>
            <a:endParaRPr lang="en-US" sz="2000" dirty="0">
              <a:latin typeface="+mn-lt"/>
            </a:endParaRPr>
          </a:p>
        </p:txBody>
      </p:sp>
      <p:sp>
        <p:nvSpPr>
          <p:cNvPr id="9" name="TextBox 8">
            <a:extLst>
              <a:ext uri="{FF2B5EF4-FFF2-40B4-BE49-F238E27FC236}">
                <a16:creationId xmlns:a16="http://schemas.microsoft.com/office/drawing/2014/main" id="{AE8C577D-40A0-C798-3AF8-69889304D598}"/>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TDA GO! Checklist </a:t>
            </a:r>
          </a:p>
        </p:txBody>
      </p:sp>
      <p:pic>
        <p:nvPicPr>
          <p:cNvPr id="5" name="Picture 4">
            <a:extLst>
              <a:ext uri="{FF2B5EF4-FFF2-40B4-BE49-F238E27FC236}">
                <a16:creationId xmlns:a16="http://schemas.microsoft.com/office/drawing/2014/main" id="{78089E0A-D4D2-A74A-5BD9-D6B6280C6A93}"/>
              </a:ext>
            </a:extLst>
          </p:cNvPr>
          <p:cNvPicPr>
            <a:picLocks noChangeAspect="1"/>
          </p:cNvPicPr>
          <p:nvPr/>
        </p:nvPicPr>
        <p:blipFill>
          <a:blip r:embed="rId5"/>
          <a:stretch>
            <a:fillRect/>
          </a:stretch>
        </p:blipFill>
        <p:spPr>
          <a:xfrm>
            <a:off x="3657600" y="1244859"/>
            <a:ext cx="3873699" cy="5296172"/>
          </a:xfrm>
          <a:prstGeom prst="rect">
            <a:avLst/>
          </a:prstGeom>
        </p:spPr>
      </p:pic>
      <p:pic>
        <p:nvPicPr>
          <p:cNvPr id="25" name="Audio 24">
            <a:hlinkClick r:id="" action="ppaction://media"/>
            <a:extLst>
              <a:ext uri="{FF2B5EF4-FFF2-40B4-BE49-F238E27FC236}">
                <a16:creationId xmlns:a16="http://schemas.microsoft.com/office/drawing/2014/main" id="{2481838F-9FDB-7328-FB73-460501F952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79060015"/>
      </p:ext>
    </p:extLst>
  </p:cSld>
  <p:clrMapOvr>
    <a:masterClrMapping/>
  </p:clrMapOvr>
  <mc:AlternateContent xmlns:mc="http://schemas.openxmlformats.org/markup-compatibility/2006" xmlns:p14="http://schemas.microsoft.com/office/powerpoint/2010/main">
    <mc:Choice Requires="p14">
      <p:transition spd="slow" p14:dur="2000" advTm="38129"/>
    </mc:Choice>
    <mc:Fallback xmlns="">
      <p:transition spd="slow" advTm="3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6AD6-A017-88D4-190B-8D7F8C46B155}"/>
              </a:ext>
            </a:extLst>
          </p:cNvPr>
          <p:cNvPicPr>
            <a:picLocks noChangeAspect="1"/>
          </p:cNvPicPr>
          <p:nvPr/>
        </p:nvPicPr>
        <p:blipFill>
          <a:blip r:embed="rId3"/>
          <a:stretch>
            <a:fillRect/>
          </a:stretch>
        </p:blipFill>
        <p:spPr>
          <a:xfrm>
            <a:off x="1337735" y="2057400"/>
            <a:ext cx="6256865" cy="3589902"/>
          </a:xfrm>
          <a:prstGeom prst="rect">
            <a:avLst/>
          </a:prstGeom>
        </p:spPr>
      </p:pic>
      <p:sp>
        <p:nvSpPr>
          <p:cNvPr id="5" name="TextBox 4">
            <a:extLst>
              <a:ext uri="{FF2B5EF4-FFF2-40B4-BE49-F238E27FC236}">
                <a16:creationId xmlns:a16="http://schemas.microsoft.com/office/drawing/2014/main" id="{E969CB6F-D4FC-99E7-4889-3710646161F4}"/>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733554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FCFA-BC6B-684C-5F20-E84CD8D75877}"/>
              </a:ext>
            </a:extLst>
          </p:cNvPr>
          <p:cNvSpPr>
            <a:spLocks noGrp="1"/>
          </p:cNvSpPr>
          <p:nvPr>
            <p:ph type="title"/>
          </p:nvPr>
        </p:nvSpPr>
        <p:spPr>
          <a:xfrm>
            <a:off x="-36786" y="373856"/>
            <a:ext cx="7239000" cy="715962"/>
          </a:xfrm>
        </p:spPr>
        <p:txBody>
          <a:bodyPr/>
          <a:lstStyle/>
          <a:p>
            <a:pPr marL="0" marR="0" lvl="0" indent="0" defTabSz="914400" rtl="0" eaLnBrk="1" fontAlgn="base" latinLnBrk="0" hangingPunct="1">
              <a:lnSpc>
                <a:spcPct val="100000"/>
              </a:lnSpc>
              <a:spcBef>
                <a:spcPct val="0"/>
              </a:spcBef>
              <a:spcAft>
                <a:spcPct val="0"/>
              </a:spcAft>
              <a:tabLst/>
              <a:defRPr/>
            </a:pPr>
            <a:r>
              <a:rPr kumimoji="0" lang="en-US" sz="3100" b="1" i="0" u="none" strike="noStrike" kern="1200" cap="none" spc="0" normalizeH="0" baseline="0" noProof="0" dirty="0">
                <a:ln>
                  <a:noFill/>
                </a:ln>
                <a:solidFill>
                  <a:srgbClr val="1E3C78"/>
                </a:solidFill>
                <a:effectLst/>
                <a:uLnTx/>
                <a:uFillTx/>
                <a:latin typeface="Calibri"/>
                <a:ea typeface="Playfair Display" charset="0"/>
                <a:cs typeface="Playfair Display" charset="0"/>
              </a:rPr>
              <a:t>Group A - MSRs and Documents</a:t>
            </a:r>
            <a:br>
              <a:rPr kumimoji="0" lang="en-US" sz="3100" b="1" i="0" u="none" strike="noStrike" kern="1200" cap="none" spc="0" normalizeH="0" baseline="0" noProof="0" dirty="0">
                <a:ln>
                  <a:noFill/>
                </a:ln>
                <a:solidFill>
                  <a:srgbClr val="1E3C78"/>
                </a:solidFill>
                <a:effectLst/>
                <a:uLnTx/>
                <a:uFillTx/>
                <a:latin typeface="Calibri"/>
                <a:ea typeface="Playfair Display" charset="0"/>
                <a:cs typeface="Playfair Display" charset="0"/>
              </a:rPr>
            </a:br>
            <a:endParaRPr lang="en-US" dirty="0"/>
          </a:p>
        </p:txBody>
      </p:sp>
      <p:pic>
        <p:nvPicPr>
          <p:cNvPr id="15" name="Content Placeholder 14" descr="A screenshot of a computer&#10;&#10;Description automatically generated">
            <a:extLst>
              <a:ext uri="{FF2B5EF4-FFF2-40B4-BE49-F238E27FC236}">
                <a16:creationId xmlns:a16="http://schemas.microsoft.com/office/drawing/2014/main" id="{443380D0-E8E6-EAF1-2DEF-2ADC5F4BD4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00201"/>
            <a:ext cx="8154175" cy="4111718"/>
          </a:xfrm>
        </p:spPr>
      </p:pic>
    </p:spTree>
    <p:extLst>
      <p:ext uri="{BB962C8B-B14F-4D97-AF65-F5344CB8AC3E}">
        <p14:creationId xmlns:p14="http://schemas.microsoft.com/office/powerpoint/2010/main" val="3884482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368632" y="1302488"/>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800" dirty="0"/>
              <a:t>Common Errors</a:t>
            </a:r>
          </a:p>
        </p:txBody>
      </p:sp>
      <p:sp>
        <p:nvSpPr>
          <p:cNvPr id="8" name="Content Placeholder 2">
            <a:extLst>
              <a:ext uri="{FF2B5EF4-FFF2-40B4-BE49-F238E27FC236}">
                <a16:creationId xmlns:a16="http://schemas.microsoft.com/office/drawing/2014/main" id="{A0A1E5FE-2620-CDEA-0AA9-32E752814FED}"/>
              </a:ext>
            </a:extLst>
          </p:cNvPr>
          <p:cNvSpPr txBox="1">
            <a:spLocks/>
          </p:cNvSpPr>
          <p:nvPr/>
        </p:nvSpPr>
        <p:spPr>
          <a:xfrm>
            <a:off x="338506" y="1825257"/>
            <a:ext cx="6946568"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a:lnSpc>
                <a:spcPct val="120000"/>
              </a:lnSpc>
            </a:pPr>
            <a:r>
              <a:rPr lang="en-US" sz="2400" dirty="0"/>
              <a:t>Excluding the CDBG Grant number, contractor name, and awarded amount in the award minutes. </a:t>
            </a:r>
          </a:p>
          <a:p>
            <a:pPr marL="400050">
              <a:lnSpc>
                <a:spcPct val="120000"/>
              </a:lnSpc>
            </a:pPr>
            <a:r>
              <a:rPr lang="en-US" sz="2400" dirty="0"/>
              <a:t>Entering dates for work to begin or end that precede the Pre-Agreement/start date or exceed the end date. </a:t>
            </a:r>
          </a:p>
          <a:p>
            <a:pPr marL="400050">
              <a:lnSpc>
                <a:spcPct val="120000"/>
              </a:lnSpc>
            </a:pPr>
            <a:r>
              <a:rPr lang="en-US" sz="2400" dirty="0"/>
              <a:t>Incomplete/incorrect Financial Interest Disclosure. </a:t>
            </a:r>
          </a:p>
          <a:p>
            <a:pPr marL="57150" indent="0">
              <a:lnSpc>
                <a:spcPct val="120000"/>
              </a:lnSpc>
              <a:buNone/>
            </a:pPr>
            <a:endParaRPr lang="en-US" sz="2400" dirty="0"/>
          </a:p>
        </p:txBody>
      </p:sp>
      <p:sp>
        <p:nvSpPr>
          <p:cNvPr id="3" name="TextBox 2">
            <a:extLst>
              <a:ext uri="{FF2B5EF4-FFF2-40B4-BE49-F238E27FC236}">
                <a16:creationId xmlns:a16="http://schemas.microsoft.com/office/drawing/2014/main" id="{704C690B-FD61-56FE-C89D-175508DA14F6}"/>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MSRs and Documents</a:t>
            </a:r>
          </a:p>
        </p:txBody>
      </p:sp>
    </p:spTree>
    <p:extLst>
      <p:ext uri="{BB962C8B-B14F-4D97-AF65-F5344CB8AC3E}">
        <p14:creationId xmlns:p14="http://schemas.microsoft.com/office/powerpoint/2010/main" val="503304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247874" y="30126"/>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7" name="Rectangle 6"/>
          <p:cNvSpPr/>
          <p:nvPr/>
        </p:nvSpPr>
        <p:spPr>
          <a:xfrm>
            <a:off x="-1" y="3330448"/>
            <a:ext cx="7645881" cy="5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 name="TextBox 3"/>
          <p:cNvSpPr txBox="1"/>
          <p:nvPr/>
        </p:nvSpPr>
        <p:spPr>
          <a:xfrm>
            <a:off x="152400" y="2043576"/>
            <a:ext cx="8667974" cy="2677656"/>
          </a:xfrm>
          <a:prstGeom prst="rect">
            <a:avLst/>
          </a:prstGeom>
          <a:noFill/>
        </p:spPr>
        <p:txBody>
          <a:bodyPr wrap="square" rtlCol="0">
            <a:spAutoFit/>
          </a:bodyPr>
          <a:lstStyle/>
          <a:p>
            <a:endParaRPr lang="en-US" sz="3600" dirty="0">
              <a:solidFill>
                <a:srgbClr val="D8AE36"/>
              </a:solidFill>
              <a:latin typeface="Bookman Old Style" panose="02050604050505020204" pitchFamily="18" charset="0"/>
            </a:endParaRPr>
          </a:p>
          <a:p>
            <a:pPr>
              <a:lnSpc>
                <a:spcPct val="150000"/>
              </a:lnSpc>
            </a:pPr>
            <a:r>
              <a:rPr lang="en-US" sz="3200" dirty="0">
                <a:solidFill>
                  <a:srgbClr val="D8AE36"/>
                </a:solidFill>
                <a:latin typeface="+mn-lt"/>
              </a:rPr>
              <a:t>TxCDBG Program</a:t>
            </a:r>
          </a:p>
          <a:p>
            <a:pPr>
              <a:lnSpc>
                <a:spcPct val="150000"/>
              </a:lnSpc>
            </a:pPr>
            <a:r>
              <a:rPr lang="en-US" sz="3200" dirty="0">
                <a:solidFill>
                  <a:schemeClr val="bg1"/>
                </a:solidFill>
                <a:latin typeface="+mn-lt"/>
              </a:rPr>
              <a:t>Group A Performance Report and Documents</a:t>
            </a:r>
          </a:p>
          <a:p>
            <a:endParaRPr lang="en-US" sz="36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813975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DEAEAE-43E2-4ACA-3635-36CD5CDE80B5}"/>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368632" y="1319213"/>
            <a:ext cx="7162800" cy="437197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nSpc>
                <a:spcPct val="120000"/>
              </a:lnSpc>
              <a:buNone/>
            </a:pPr>
            <a:r>
              <a:rPr lang="en-US" b="1" dirty="0"/>
              <a:t>Required Uploads</a:t>
            </a:r>
          </a:p>
          <a:p>
            <a:pPr marL="400050">
              <a:lnSpc>
                <a:spcPct val="120000"/>
              </a:lnSpc>
            </a:pPr>
            <a:r>
              <a:rPr lang="en-US" sz="2400" dirty="0"/>
              <a:t>Resolution adopting or reaffirming community policies (A1014)</a:t>
            </a:r>
          </a:p>
          <a:p>
            <a:pPr marL="400050">
              <a:lnSpc>
                <a:spcPct val="120000"/>
              </a:lnSpc>
            </a:pPr>
            <a:r>
              <a:rPr lang="en-US" sz="2400" dirty="0"/>
              <a:t>Section 3 Service Area Map (Optional for 2023 Awards)</a:t>
            </a:r>
          </a:p>
          <a:p>
            <a:pPr marL="400050">
              <a:lnSpc>
                <a:spcPct val="120000"/>
              </a:lnSpc>
            </a:pPr>
            <a:r>
              <a:rPr lang="en-US" sz="2400" dirty="0"/>
              <a:t>Fair Housing Activities</a:t>
            </a:r>
          </a:p>
          <a:p>
            <a:pPr marL="400050">
              <a:lnSpc>
                <a:spcPct val="120000"/>
              </a:lnSpc>
            </a:pPr>
            <a:r>
              <a:rPr lang="en-US" sz="2400" dirty="0"/>
              <a:t>Required Non-discrimination Notices </a:t>
            </a:r>
          </a:p>
          <a:p>
            <a:pPr marL="400050">
              <a:lnSpc>
                <a:spcPct val="120000"/>
              </a:lnSpc>
            </a:pPr>
            <a:r>
              <a:rPr lang="en-US" sz="2400" dirty="0"/>
              <a:t>Limited English Proficiency (LEP) plan – This plan must be specific to the location and the community or area served by the current project. </a:t>
            </a:r>
          </a:p>
        </p:txBody>
      </p:sp>
    </p:spTree>
    <p:extLst>
      <p:ext uri="{BB962C8B-B14F-4D97-AF65-F5344CB8AC3E}">
        <p14:creationId xmlns:p14="http://schemas.microsoft.com/office/powerpoint/2010/main" val="2715921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grpSp>
        <p:nvGrpSpPr>
          <p:cNvPr id="5" name="Group 4">
            <a:extLst>
              <a:ext uri="{FF2B5EF4-FFF2-40B4-BE49-F238E27FC236}">
                <a16:creationId xmlns:a16="http://schemas.microsoft.com/office/drawing/2014/main" id="{FDFF9178-F225-7466-C4FC-E77A375B8C66}"/>
              </a:ext>
            </a:extLst>
          </p:cNvPr>
          <p:cNvGrpSpPr/>
          <p:nvPr/>
        </p:nvGrpSpPr>
        <p:grpSpPr>
          <a:xfrm>
            <a:off x="555353" y="1707051"/>
            <a:ext cx="6407878" cy="4359832"/>
            <a:chOff x="282035" y="1736168"/>
            <a:chExt cx="6407878" cy="4359832"/>
          </a:xfrm>
        </p:grpSpPr>
        <p:grpSp>
          <p:nvGrpSpPr>
            <p:cNvPr id="2" name="Group 1">
              <a:extLst>
                <a:ext uri="{FF2B5EF4-FFF2-40B4-BE49-F238E27FC236}">
                  <a16:creationId xmlns:a16="http://schemas.microsoft.com/office/drawing/2014/main" id="{7C1DD9AB-738D-DC00-6EE1-E1CE4440C504}"/>
                </a:ext>
              </a:extLst>
            </p:cNvPr>
            <p:cNvGrpSpPr/>
            <p:nvPr/>
          </p:nvGrpSpPr>
          <p:grpSpPr>
            <a:xfrm>
              <a:off x="334950" y="1736170"/>
              <a:ext cx="6354963" cy="4359830"/>
              <a:chOff x="334950" y="1736170"/>
              <a:chExt cx="6354963" cy="4359830"/>
            </a:xfrm>
          </p:grpSpPr>
          <p:pic>
            <p:nvPicPr>
              <p:cNvPr id="6" name="Picture 5">
                <a:extLst>
                  <a:ext uri="{FF2B5EF4-FFF2-40B4-BE49-F238E27FC236}">
                    <a16:creationId xmlns:a16="http://schemas.microsoft.com/office/drawing/2014/main" id="{B46EC1D3-E4ED-C7A8-7603-FAA6EF58B2F8}"/>
                  </a:ext>
                </a:extLst>
              </p:cNvPr>
              <p:cNvPicPr>
                <a:picLocks noChangeAspect="1"/>
              </p:cNvPicPr>
              <p:nvPr/>
            </p:nvPicPr>
            <p:blipFill rotWithShape="1">
              <a:blip r:embed="rId4"/>
              <a:srcRect r="8443"/>
              <a:stretch/>
            </p:blipFill>
            <p:spPr>
              <a:xfrm>
                <a:off x="363525" y="1736170"/>
                <a:ext cx="6326388" cy="4359830"/>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728DEF9B-2CCB-0A93-5575-EBFF1ED7823C}"/>
                  </a:ext>
                </a:extLst>
              </p:cNvPr>
              <p:cNvSpPr txBox="1"/>
              <p:nvPr/>
            </p:nvSpPr>
            <p:spPr>
              <a:xfrm>
                <a:off x="334950" y="2927449"/>
                <a:ext cx="1189050" cy="319922"/>
              </a:xfrm>
              <a:prstGeom prst="rect">
                <a:avLst/>
              </a:prstGeom>
              <a:noFill/>
              <a:ln w="28575">
                <a:solidFill>
                  <a:srgbClr val="FF0000"/>
                </a:solidFill>
              </a:ln>
            </p:spPr>
            <p:txBody>
              <a:bodyPr wrap="square" rtlCol="0">
                <a:spAutoFit/>
              </a:bodyPr>
              <a:lstStyle/>
              <a:p>
                <a:endParaRPr lang="en-US" dirty="0"/>
              </a:p>
            </p:txBody>
          </p:sp>
        </p:grpSp>
        <p:sp>
          <p:nvSpPr>
            <p:cNvPr id="4" name="TextBox 3">
              <a:extLst>
                <a:ext uri="{FF2B5EF4-FFF2-40B4-BE49-F238E27FC236}">
                  <a16:creationId xmlns:a16="http://schemas.microsoft.com/office/drawing/2014/main" id="{52F9BFFA-AF53-6B8E-ED87-456BB9FBF6C0}"/>
                </a:ext>
              </a:extLst>
            </p:cNvPr>
            <p:cNvSpPr txBox="1"/>
            <p:nvPr/>
          </p:nvSpPr>
          <p:spPr>
            <a:xfrm>
              <a:off x="282035" y="1736168"/>
              <a:ext cx="1203219" cy="430887"/>
            </a:xfrm>
            <a:prstGeom prst="rect">
              <a:avLst/>
            </a:prstGeom>
            <a:solidFill>
              <a:srgbClr val="2C318D"/>
            </a:solidFill>
          </p:spPr>
          <p:txBody>
            <a:bodyPr wrap="square" rtlCol="0">
              <a:spAutoFit/>
            </a:bodyPr>
            <a:lstStyle/>
            <a:p>
              <a:r>
                <a:rPr lang="en-US" sz="11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CDV21-0000-</a:t>
              </a:r>
              <a:endParaRPr lang="en-US" sz="11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r>
                <a:rPr lang="en-US" sz="11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GPA-01</a:t>
              </a:r>
            </a:p>
          </p:txBody>
        </p:sp>
      </p:grpSp>
      <p:sp>
        <p:nvSpPr>
          <p:cNvPr id="10" name="TextBox 9">
            <a:extLst>
              <a:ext uri="{FF2B5EF4-FFF2-40B4-BE49-F238E27FC236}">
                <a16:creationId xmlns:a16="http://schemas.microsoft.com/office/drawing/2014/main" id="{531BE675-F024-59CD-030C-B9473B9DF6F4}"/>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827506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Fair Housing Activities</a:t>
            </a:r>
            <a:endParaRPr lang="en-US" dirty="0">
              <a:latin typeface="+mn-lt"/>
            </a:endParaRP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2"/>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a:t>Fair Housing Activities – Form A1009</a:t>
            </a:r>
          </a:p>
        </p:txBody>
      </p:sp>
      <p:pic>
        <p:nvPicPr>
          <p:cNvPr id="4" name="Picture 3" descr="Graphical user interface, text, application, email&#10;&#10;Description automatically generated">
            <a:extLst>
              <a:ext uri="{FF2B5EF4-FFF2-40B4-BE49-F238E27FC236}">
                <a16:creationId xmlns:a16="http://schemas.microsoft.com/office/drawing/2014/main" id="{8A6AF97D-9470-231C-19AC-99FB19CF6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638" y="2686052"/>
            <a:ext cx="6368901" cy="2743200"/>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20887E56-B044-2E45-D8B3-CA1EF3806D3E}"/>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1379685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latin typeface="+mn-lt"/>
              </a:rPr>
              <a:t>Required </a:t>
            </a:r>
            <a:r>
              <a:rPr lang="en-US" b="1" dirty="0"/>
              <a:t>Notices</a:t>
            </a:r>
            <a:endParaRPr lang="en-US" dirty="0">
              <a:latin typeface="+mn-lt"/>
            </a:endParaRP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3" name="Content Placeholder 2">
            <a:extLst>
              <a:ext uri="{FF2B5EF4-FFF2-40B4-BE49-F238E27FC236}">
                <a16:creationId xmlns:a16="http://schemas.microsoft.com/office/drawing/2014/main" id="{49E984EF-091A-72EB-10A4-B7ACB3A6D5C7}"/>
              </a:ext>
            </a:extLst>
          </p:cNvPr>
          <p:cNvSpPr txBox="1">
            <a:spLocks/>
          </p:cNvSpPr>
          <p:nvPr/>
        </p:nvSpPr>
        <p:spPr>
          <a:xfrm>
            <a:off x="457200" y="2057400"/>
            <a:ext cx="7162800" cy="415776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800" u="sng" dirty="0"/>
              <a:t>Public Notices may be given in one of three ways:</a:t>
            </a:r>
            <a:endParaRPr lang="en-US" sz="2800" b="0" i="0" u="sng" strike="noStrike" baseline="0" dirty="0">
              <a:solidFill>
                <a:srgbClr val="000000"/>
              </a:solidFill>
            </a:endParaRPr>
          </a:p>
          <a:p>
            <a:pPr marL="514350" indent="-514350">
              <a:buFont typeface="+mj-lt"/>
              <a:buAutoNum type="arabicPeriod"/>
            </a:pPr>
            <a:r>
              <a:rPr lang="en-US" sz="2800" b="0" i="0" u="none" strike="noStrike" baseline="0" dirty="0">
                <a:solidFill>
                  <a:srgbClr val="000000"/>
                </a:solidFill>
              </a:rPr>
              <a:t>Publish the notice in a newspaper of general circulation.</a:t>
            </a:r>
          </a:p>
          <a:p>
            <a:pPr marL="514350" indent="-514350">
              <a:buFont typeface="+mj-lt"/>
              <a:buAutoNum type="arabicPeriod"/>
            </a:pPr>
            <a:r>
              <a:rPr lang="en-US" sz="2800" b="0" i="0" u="none" strike="noStrike" baseline="0" dirty="0">
                <a:solidFill>
                  <a:srgbClr val="000000"/>
                </a:solidFill>
              </a:rPr>
              <a:t>Post the notice in at least two public places accessible to the general public at the time of the posting including the courthouse/city hall and a location within the target area (if applicable).</a:t>
            </a:r>
          </a:p>
          <a:p>
            <a:pPr marL="514350" indent="-514350">
              <a:buFont typeface="+mj-lt"/>
              <a:buAutoNum type="arabicPeriod"/>
            </a:pPr>
            <a:r>
              <a:rPr lang="en-US" sz="2800" b="0" i="0" u="none" strike="noStrike" baseline="0" dirty="0">
                <a:solidFill>
                  <a:srgbClr val="000000"/>
                </a:solidFill>
              </a:rPr>
              <a:t>Post the notice in one public place accessible to the general public at the time of the posting, such as the courthouse/city hall, </a:t>
            </a:r>
            <a:r>
              <a:rPr lang="en-US" sz="2800" b="1" i="0" u="none" strike="noStrike" baseline="0" dirty="0">
                <a:solidFill>
                  <a:srgbClr val="000000"/>
                </a:solidFill>
              </a:rPr>
              <a:t>and </a:t>
            </a:r>
            <a:r>
              <a:rPr lang="en-US" sz="2800" b="0" i="0" u="none" strike="noStrike" baseline="0" dirty="0">
                <a:solidFill>
                  <a:srgbClr val="000000"/>
                </a:solidFill>
              </a:rPr>
              <a:t>post on Grant Recipient’s website. </a:t>
            </a:r>
          </a:p>
          <a:p>
            <a:pPr marL="0" indent="0">
              <a:buNone/>
            </a:pPr>
            <a:r>
              <a:rPr lang="en-US" sz="1800" b="0" i="0" u="none" strike="noStrike" baseline="0" dirty="0">
                <a:solidFill>
                  <a:srgbClr val="000000"/>
                </a:solidFill>
                <a:latin typeface="Arial" panose="020B0604020202020204" pitchFamily="34" charset="0"/>
              </a:rPr>
              <a:t> </a:t>
            </a:r>
          </a:p>
          <a:p>
            <a:pPr marL="0" indent="0" fontAlgn="auto">
              <a:spcAft>
                <a:spcPts val="0"/>
              </a:spcAft>
              <a:buFont typeface="Arial" panose="020B0604020202020204" pitchFamily="34" charset="0"/>
              <a:buNone/>
            </a:pPr>
            <a:endParaRPr lang="en-US" sz="2400" dirty="0"/>
          </a:p>
        </p:txBody>
      </p:sp>
      <p:sp>
        <p:nvSpPr>
          <p:cNvPr id="2" name="TextBox 1">
            <a:extLst>
              <a:ext uri="{FF2B5EF4-FFF2-40B4-BE49-F238E27FC236}">
                <a16:creationId xmlns:a16="http://schemas.microsoft.com/office/drawing/2014/main" id="{D594DB72-3728-921D-CDEA-37002E0FC925}"/>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3978696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543800" cy="685800"/>
          </a:xfrm>
        </p:spPr>
        <p:txBody>
          <a:bodyPr>
            <a:normAutofit/>
          </a:bodyPr>
          <a:lstStyle/>
          <a:p>
            <a:pPr marL="0" indent="0">
              <a:spcBef>
                <a:spcPts val="0"/>
              </a:spcBef>
              <a:buSzPct val="100000"/>
              <a:buNone/>
            </a:pPr>
            <a:r>
              <a:rPr lang="en-US" sz="3200" b="1" dirty="0">
                <a:latin typeface="+mn-lt"/>
              </a:rPr>
              <a:t>Required </a:t>
            </a:r>
            <a:r>
              <a:rPr lang="en-US" b="1" dirty="0"/>
              <a:t>Notices</a:t>
            </a:r>
            <a:endParaRPr lang="en-US" dirty="0">
              <a:latin typeface="+mn-lt"/>
            </a:endParaRPr>
          </a:p>
          <a:p>
            <a:pPr marL="0" indent="0">
              <a:spcBef>
                <a:spcPts val="0"/>
              </a:spcBef>
              <a:buSzPct val="100000"/>
              <a:buNone/>
            </a:pPr>
            <a:endParaRPr lang="en-US" b="1" dirty="0"/>
          </a:p>
          <a:p>
            <a:pPr marL="0" indent="0">
              <a:spcBef>
                <a:spcPts val="0"/>
              </a:spcBef>
              <a:buNone/>
            </a:pPr>
            <a:endParaRPr lang="en-US" dirty="0">
              <a:latin typeface="+mn-lt"/>
            </a:endParaRPr>
          </a:p>
        </p:txBody>
      </p:sp>
      <p:pic>
        <p:nvPicPr>
          <p:cNvPr id="8" name="Picture 7">
            <a:extLst>
              <a:ext uri="{FF2B5EF4-FFF2-40B4-BE49-F238E27FC236}">
                <a16:creationId xmlns:a16="http://schemas.microsoft.com/office/drawing/2014/main" id="{35015C64-EACC-DF3F-5836-D7F9361923D8}"/>
              </a:ext>
            </a:extLst>
          </p:cNvPr>
          <p:cNvPicPr>
            <a:picLocks noChangeAspect="1"/>
          </p:cNvPicPr>
          <p:nvPr/>
        </p:nvPicPr>
        <p:blipFill>
          <a:blip r:embed="rId3"/>
          <a:stretch>
            <a:fillRect/>
          </a:stretch>
        </p:blipFill>
        <p:spPr>
          <a:xfrm>
            <a:off x="485775" y="3856949"/>
            <a:ext cx="3152775" cy="2727340"/>
          </a:xfrm>
          <a:prstGeom prst="rect">
            <a:avLst/>
          </a:prstGeom>
        </p:spPr>
      </p:pic>
      <p:pic>
        <p:nvPicPr>
          <p:cNvPr id="10" name="Picture 9">
            <a:extLst>
              <a:ext uri="{FF2B5EF4-FFF2-40B4-BE49-F238E27FC236}">
                <a16:creationId xmlns:a16="http://schemas.microsoft.com/office/drawing/2014/main" id="{81026F61-7ADC-9213-39E2-B3BDE07DBFE5}"/>
              </a:ext>
            </a:extLst>
          </p:cNvPr>
          <p:cNvPicPr>
            <a:picLocks noChangeAspect="1"/>
          </p:cNvPicPr>
          <p:nvPr/>
        </p:nvPicPr>
        <p:blipFill>
          <a:blip r:embed="rId4"/>
          <a:stretch>
            <a:fillRect/>
          </a:stretch>
        </p:blipFill>
        <p:spPr>
          <a:xfrm>
            <a:off x="3930982" y="3736951"/>
            <a:ext cx="3305998" cy="2967335"/>
          </a:xfrm>
          <a:prstGeom prst="rect">
            <a:avLst/>
          </a:prstGeom>
        </p:spPr>
      </p:pic>
      <p:sp>
        <p:nvSpPr>
          <p:cNvPr id="11" name="TextBox 10">
            <a:extLst>
              <a:ext uri="{FF2B5EF4-FFF2-40B4-BE49-F238E27FC236}">
                <a16:creationId xmlns:a16="http://schemas.microsoft.com/office/drawing/2014/main" id="{EDD47C19-18C6-CA23-E2D9-64F98CB9A213}"/>
              </a:ext>
            </a:extLst>
          </p:cNvPr>
          <p:cNvSpPr txBox="1"/>
          <p:nvPr/>
        </p:nvSpPr>
        <p:spPr>
          <a:xfrm>
            <a:off x="457200" y="3200399"/>
            <a:ext cx="3581400" cy="461665"/>
          </a:xfrm>
          <a:prstGeom prst="rect">
            <a:avLst/>
          </a:prstGeom>
          <a:solidFill>
            <a:srgbClr val="ECC46A"/>
          </a:solidFill>
        </p:spPr>
        <p:txBody>
          <a:bodyPr wrap="square" rtlCol="0">
            <a:spAutoFit/>
          </a:bodyPr>
          <a:lstStyle/>
          <a:p>
            <a:pPr algn="ctr"/>
            <a:r>
              <a:rPr lang="en-US" sz="2400" dirty="0">
                <a:latin typeface="Calibri" panose="020F0502020204030204" pitchFamily="34" charset="0"/>
                <a:cs typeface="Calibri" panose="020F0502020204030204" pitchFamily="34" charset="0"/>
              </a:rPr>
              <a:t>Tear sheet Example</a:t>
            </a:r>
          </a:p>
        </p:txBody>
      </p:sp>
      <p:sp>
        <p:nvSpPr>
          <p:cNvPr id="12" name="Content Placeholder 2">
            <a:extLst>
              <a:ext uri="{FF2B5EF4-FFF2-40B4-BE49-F238E27FC236}">
                <a16:creationId xmlns:a16="http://schemas.microsoft.com/office/drawing/2014/main" id="{330084B5-F655-9360-B922-EA459E6ECE53}"/>
              </a:ext>
            </a:extLst>
          </p:cNvPr>
          <p:cNvSpPr txBox="1">
            <a:spLocks/>
          </p:cNvSpPr>
          <p:nvPr/>
        </p:nvSpPr>
        <p:spPr>
          <a:xfrm>
            <a:off x="457200" y="1981200"/>
            <a:ext cx="7162800" cy="1219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0" hangingPunct="0">
              <a:spcBef>
                <a:spcPct val="30000"/>
              </a:spcBef>
              <a:defRPr/>
            </a:pPr>
            <a:r>
              <a:rPr lang="en-US" sz="1800" b="0" i="0" u="none" strike="noStrike" baseline="0" dirty="0">
                <a:solidFill>
                  <a:srgbClr val="000000"/>
                </a:solidFill>
                <a:latin typeface="Arial" panose="020B0604020202020204" pitchFamily="34" charset="0"/>
              </a:rPr>
              <a:t>The </a:t>
            </a:r>
            <a:r>
              <a:rPr lang="en-US" sz="1800" dirty="0">
                <a:solidFill>
                  <a:srgbClr val="000000"/>
                </a:solidFill>
                <a:latin typeface="Arial" panose="020B0604020202020204" pitchFamily="34" charset="0"/>
              </a:rPr>
              <a:t>full</a:t>
            </a:r>
            <a:r>
              <a:rPr lang="en-US" sz="1800" b="0" i="0" u="none" strike="noStrike" baseline="0" dirty="0">
                <a:solidFill>
                  <a:srgbClr val="000000"/>
                </a:solidFill>
                <a:latin typeface="Arial" panose="020B0604020202020204" pitchFamily="34" charset="0"/>
              </a:rPr>
              <a:t> newspaper tear sheet or a photocopy of the notice and a publisher’s affidavit must be kept with the Grant Recipient’s local file for the public, TDA monitors, and other state or federal inspectors. </a:t>
            </a:r>
          </a:p>
          <a:p>
            <a:endParaRPr lang="en-US" sz="1800" b="0" i="0" u="none" strike="noStrike" baseline="0" dirty="0">
              <a:solidFill>
                <a:srgbClr val="000000"/>
              </a:solidFill>
              <a:latin typeface="Arial" panose="020B0604020202020204" pitchFamily="34" charset="0"/>
            </a:endParaRPr>
          </a:p>
          <a:p>
            <a:pPr marL="0" indent="0" fontAlgn="auto">
              <a:spcAft>
                <a:spcPts val="0"/>
              </a:spcAft>
              <a:buFont typeface="Arial" panose="020B0604020202020204" pitchFamily="34" charset="0"/>
              <a:buNone/>
            </a:pPr>
            <a:endParaRPr lang="en-US" sz="2400" dirty="0"/>
          </a:p>
        </p:txBody>
      </p:sp>
      <p:sp>
        <p:nvSpPr>
          <p:cNvPr id="2" name="TextBox 1">
            <a:extLst>
              <a:ext uri="{FF2B5EF4-FFF2-40B4-BE49-F238E27FC236}">
                <a16:creationId xmlns:a16="http://schemas.microsoft.com/office/drawing/2014/main" id="{0210553B-56F7-ADB4-9C19-483BE7872683}"/>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245336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467600" cy="685800"/>
          </a:xfrm>
        </p:spPr>
        <p:txBody>
          <a:bodyPr>
            <a:normAutofit/>
          </a:bodyPr>
          <a:lstStyle/>
          <a:p>
            <a:pPr marL="0" indent="0">
              <a:spcBef>
                <a:spcPts val="0"/>
              </a:spcBef>
              <a:buSzPct val="100000"/>
              <a:buNone/>
            </a:pPr>
            <a:r>
              <a:rPr lang="en-US" sz="3200" b="1" dirty="0">
                <a:latin typeface="+mn-lt"/>
              </a:rPr>
              <a:t>Required </a:t>
            </a:r>
            <a:r>
              <a:rPr lang="en-US" b="1" dirty="0"/>
              <a:t>Notices</a:t>
            </a:r>
            <a:endParaRPr lang="en-US" dirty="0">
              <a:latin typeface="+mn-lt"/>
            </a:endParaRP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3" name="Content Placeholder 2">
            <a:extLst>
              <a:ext uri="{FF2B5EF4-FFF2-40B4-BE49-F238E27FC236}">
                <a16:creationId xmlns:a16="http://schemas.microsoft.com/office/drawing/2014/main" id="{49E984EF-091A-72EB-10A4-B7ACB3A6D5C7}"/>
              </a:ext>
            </a:extLst>
          </p:cNvPr>
          <p:cNvSpPr txBox="1">
            <a:spLocks/>
          </p:cNvSpPr>
          <p:nvPr/>
        </p:nvSpPr>
        <p:spPr>
          <a:xfrm>
            <a:off x="457200" y="1981201"/>
            <a:ext cx="6934200" cy="41577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0" i="0" u="none" strike="noStrike" baseline="0" dirty="0">
                <a:solidFill>
                  <a:srgbClr val="000000"/>
                </a:solidFill>
                <a:latin typeface="Arial" panose="020B0604020202020204" pitchFamily="34" charset="0"/>
              </a:rPr>
              <a:t>Documentation of the Public Notice Continued</a:t>
            </a:r>
          </a:p>
          <a:p>
            <a:r>
              <a:rPr lang="en-US" sz="2400" b="1" i="0" u="none" strike="noStrike" baseline="0" dirty="0">
                <a:solidFill>
                  <a:srgbClr val="000000"/>
                </a:solidFill>
                <a:latin typeface="Arial" panose="020B0604020202020204" pitchFamily="34" charset="0"/>
              </a:rPr>
              <a:t>Website Notices </a:t>
            </a:r>
            <a:r>
              <a:rPr lang="en-US" sz="2400" b="0" i="0" u="none" strike="noStrike" baseline="0" dirty="0">
                <a:solidFill>
                  <a:srgbClr val="000000"/>
                </a:solidFill>
                <a:latin typeface="Arial" panose="020B0604020202020204" pitchFamily="34" charset="0"/>
              </a:rPr>
              <a:t>– Screen shots of the notice, </a:t>
            </a:r>
            <a:r>
              <a:rPr lang="en-US" sz="2400" b="1" i="0" u="none" strike="noStrike" baseline="0" dirty="0">
                <a:solidFill>
                  <a:srgbClr val="000000"/>
                </a:solidFill>
                <a:latin typeface="Arial" panose="020B0604020202020204" pitchFamily="34" charset="0"/>
              </a:rPr>
              <a:t>with the date visible</a:t>
            </a:r>
            <a:r>
              <a:rPr lang="en-US" sz="2400" b="0" i="0" u="none" strike="noStrike" baseline="0" dirty="0">
                <a:solidFill>
                  <a:srgbClr val="000000"/>
                </a:solidFill>
                <a:latin typeface="Arial" panose="020B0604020202020204" pitchFamily="34" charset="0"/>
              </a:rPr>
              <a:t>, must be retained as documentation of the posting. </a:t>
            </a:r>
          </a:p>
          <a:p>
            <a:r>
              <a:rPr lang="en-US" sz="2400" b="1" i="0" u="none" strike="noStrike" baseline="0" dirty="0">
                <a:solidFill>
                  <a:srgbClr val="000000"/>
                </a:solidFill>
                <a:latin typeface="Arial" panose="020B0604020202020204" pitchFamily="34" charset="0"/>
              </a:rPr>
              <a:t>Posted Notices </a:t>
            </a:r>
            <a:r>
              <a:rPr lang="en-US" sz="2400" b="0" i="0" u="none" strike="noStrike" baseline="0" dirty="0">
                <a:solidFill>
                  <a:srgbClr val="000000"/>
                </a:solidFill>
                <a:latin typeface="Arial" panose="020B0604020202020204" pitchFamily="34" charset="0"/>
              </a:rPr>
              <a:t>– Legible photographs showing the location of the posting are required</a:t>
            </a:r>
            <a:r>
              <a:rPr lang="en-US" sz="2400" dirty="0">
                <a:solidFill>
                  <a:srgbClr val="000000"/>
                </a:solidFill>
                <a:latin typeface="Arial" panose="020B0604020202020204" pitchFamily="34" charset="0"/>
              </a:rPr>
              <a:t> and m</a:t>
            </a:r>
            <a:r>
              <a:rPr lang="en-US" sz="2400" b="0" i="0" u="none" strike="noStrike" baseline="0" dirty="0">
                <a:solidFill>
                  <a:srgbClr val="000000"/>
                </a:solidFill>
                <a:latin typeface="Arial" panose="020B0604020202020204" pitchFamily="34" charset="0"/>
              </a:rPr>
              <a:t>ust be supported by affidavit, see </a:t>
            </a:r>
            <a:r>
              <a:rPr lang="en-US" sz="2400" b="0" i="1" u="none" strike="noStrike" baseline="0" dirty="0">
                <a:solidFill>
                  <a:srgbClr val="000000"/>
                </a:solidFill>
                <a:latin typeface="Arial" panose="020B0604020202020204" pitchFamily="34" charset="0"/>
              </a:rPr>
              <a:t>Affidavit of Posting </a:t>
            </a:r>
            <a:r>
              <a:rPr lang="en-US" sz="2400" b="0" i="0" u="none" strike="noStrike" baseline="0" dirty="0">
                <a:solidFill>
                  <a:srgbClr val="000000"/>
                </a:solidFill>
                <a:latin typeface="Arial" panose="020B0604020202020204" pitchFamily="34" charset="0"/>
              </a:rPr>
              <a:t>- </a:t>
            </a:r>
            <a:r>
              <a:rPr lang="en-US" sz="2400" b="0" i="1" u="none" strike="noStrike" baseline="0" dirty="0">
                <a:solidFill>
                  <a:srgbClr val="000000"/>
                </a:solidFill>
                <a:latin typeface="Arial" panose="020B0604020202020204" pitchFamily="34" charset="0"/>
              </a:rPr>
              <a:t>Citizen Participation Public Hearing </a:t>
            </a:r>
            <a:r>
              <a:rPr lang="en-US" sz="2400" b="1" i="0" u="none" strike="noStrike" baseline="0" dirty="0">
                <a:solidFill>
                  <a:srgbClr val="000000"/>
                </a:solidFill>
                <a:latin typeface="Arial" panose="020B0604020202020204" pitchFamily="34" charset="0"/>
              </a:rPr>
              <a:t>(Form A101). </a:t>
            </a:r>
            <a:endParaRPr lang="en-US" sz="2400" b="0" i="0" u="none" strike="noStrike" baseline="0" dirty="0">
              <a:solidFill>
                <a:srgbClr val="000000"/>
              </a:solidFill>
              <a:latin typeface="Arial" panose="020B0604020202020204" pitchFamily="34" charset="0"/>
            </a:endParaRPr>
          </a:p>
          <a:p>
            <a:endParaRPr lang="en-US" sz="2400" b="0" i="0" u="none" strike="noStrike" baseline="0" dirty="0">
              <a:solidFill>
                <a:srgbClr val="000000"/>
              </a:solidFill>
              <a:latin typeface="Arial" panose="020B0604020202020204" pitchFamily="34" charset="0"/>
            </a:endParaRPr>
          </a:p>
          <a:p>
            <a:pPr marL="0" indent="0" fontAlgn="auto">
              <a:spcAft>
                <a:spcPts val="0"/>
              </a:spcAft>
              <a:buFont typeface="Arial" panose="020B0604020202020204" pitchFamily="34" charset="0"/>
              <a:buNone/>
            </a:pPr>
            <a:endParaRPr lang="en-US" sz="2400" dirty="0"/>
          </a:p>
        </p:txBody>
      </p:sp>
      <p:sp>
        <p:nvSpPr>
          <p:cNvPr id="2" name="TextBox 1">
            <a:extLst>
              <a:ext uri="{FF2B5EF4-FFF2-40B4-BE49-F238E27FC236}">
                <a16:creationId xmlns:a16="http://schemas.microsoft.com/office/drawing/2014/main" id="{D71FECB1-FA4F-42BE-2B25-7B0B5A865768}"/>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43630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79179-5312-9EA0-EF45-54F7421CFC05}"/>
              </a:ext>
            </a:extLst>
          </p:cNvPr>
          <p:cNvPicPr>
            <a:picLocks noChangeAspect="1"/>
          </p:cNvPicPr>
          <p:nvPr/>
        </p:nvPicPr>
        <p:blipFill rotWithShape="1">
          <a:blip r:embed="rId5"/>
          <a:srcRect r="953"/>
          <a:stretch/>
        </p:blipFill>
        <p:spPr>
          <a:xfrm>
            <a:off x="533400" y="1524000"/>
            <a:ext cx="7924800" cy="4274150"/>
          </a:xfrm>
          <a:prstGeom prst="rect">
            <a:avLst/>
          </a:prstGeom>
        </p:spPr>
      </p:pic>
      <p:sp>
        <p:nvSpPr>
          <p:cNvPr id="8" name="TextBox 7">
            <a:extLst>
              <a:ext uri="{FF2B5EF4-FFF2-40B4-BE49-F238E27FC236}">
                <a16:creationId xmlns:a16="http://schemas.microsoft.com/office/drawing/2014/main" id="{1873C008-9750-482A-B4D2-3B5E3F585AC3}"/>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Thresholds</a:t>
            </a:r>
          </a:p>
        </p:txBody>
      </p:sp>
      <p:pic>
        <p:nvPicPr>
          <p:cNvPr id="14" name="Audio 13">
            <a:hlinkClick r:id="" action="ppaction://media"/>
            <a:extLst>
              <a:ext uri="{FF2B5EF4-FFF2-40B4-BE49-F238E27FC236}">
                <a16:creationId xmlns:a16="http://schemas.microsoft.com/office/drawing/2014/main" id="{484F421C-0F48-24CF-E90A-4103B36C8C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8018619"/>
      </p:ext>
    </p:extLst>
  </p:cSld>
  <p:clrMapOvr>
    <a:masterClrMapping/>
  </p:clrMapOvr>
  <mc:AlternateContent xmlns:mc="http://schemas.openxmlformats.org/markup-compatibility/2006" xmlns:p14="http://schemas.microsoft.com/office/powerpoint/2010/main">
    <mc:Choice Requires="p14">
      <p:transition spd="slow" p14:dur="2000" advTm="26888"/>
    </mc:Choice>
    <mc:Fallback xmlns="">
      <p:transition spd="slow" advTm="2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DEAEAE-43E2-4ACA-3635-36CD5CDE80B5}"/>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Documents</a:t>
            </a:r>
          </a:p>
        </p:txBody>
      </p:sp>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467600" cy="685800"/>
          </a:xfrm>
        </p:spPr>
        <p:txBody>
          <a:bodyPr>
            <a:normAutofit/>
          </a:bodyPr>
          <a:lstStyle/>
          <a:p>
            <a:pPr marL="0" indent="0">
              <a:spcBef>
                <a:spcPts val="0"/>
              </a:spcBef>
              <a:buSzPct val="100000"/>
              <a:buNone/>
            </a:pPr>
            <a:r>
              <a:rPr lang="en-US" sz="3200" b="1" dirty="0">
                <a:latin typeface="+mn-lt"/>
              </a:rPr>
              <a:t>Required </a:t>
            </a:r>
            <a:r>
              <a:rPr lang="en-US" b="1" dirty="0"/>
              <a:t>Non-discrimination Notices</a:t>
            </a:r>
            <a:endParaRPr lang="en-US" dirty="0">
              <a:latin typeface="+mn-lt"/>
            </a:endParaRPr>
          </a:p>
          <a:p>
            <a:pPr marL="0" indent="0">
              <a:spcBef>
                <a:spcPts val="0"/>
              </a:spcBef>
              <a:buSzPct val="100000"/>
              <a:buNone/>
            </a:pPr>
            <a:endParaRPr lang="en-US" b="1" dirty="0"/>
          </a:p>
          <a:p>
            <a:pPr marL="0" indent="0">
              <a:spcBef>
                <a:spcPts val="0"/>
              </a:spcBef>
              <a:buNone/>
            </a:pPr>
            <a:endParaRPr lang="en-US" dirty="0">
              <a:latin typeface="+mn-lt"/>
            </a:endParaRPr>
          </a:p>
        </p:txBody>
      </p:sp>
      <p:pic>
        <p:nvPicPr>
          <p:cNvPr id="3" name="Picture 2">
            <a:extLst>
              <a:ext uri="{FF2B5EF4-FFF2-40B4-BE49-F238E27FC236}">
                <a16:creationId xmlns:a16="http://schemas.microsoft.com/office/drawing/2014/main" id="{99B40929-6CA8-81AB-748F-BA4C4742BBB9}"/>
              </a:ext>
            </a:extLst>
          </p:cNvPr>
          <p:cNvPicPr>
            <a:picLocks noChangeAspect="1"/>
          </p:cNvPicPr>
          <p:nvPr/>
        </p:nvPicPr>
        <p:blipFill>
          <a:blip r:embed="rId3"/>
          <a:stretch>
            <a:fillRect/>
          </a:stretch>
        </p:blipFill>
        <p:spPr>
          <a:xfrm>
            <a:off x="762000" y="2133600"/>
            <a:ext cx="3014242" cy="3352799"/>
          </a:xfrm>
          <a:prstGeom prst="rect">
            <a:avLst/>
          </a:prstGeom>
        </p:spPr>
      </p:pic>
      <p:pic>
        <p:nvPicPr>
          <p:cNvPr id="5" name="Picture 4">
            <a:extLst>
              <a:ext uri="{FF2B5EF4-FFF2-40B4-BE49-F238E27FC236}">
                <a16:creationId xmlns:a16="http://schemas.microsoft.com/office/drawing/2014/main" id="{5A744AEE-85BD-1898-3B2A-ED07E6073F5B}"/>
              </a:ext>
            </a:extLst>
          </p:cNvPr>
          <p:cNvPicPr>
            <a:picLocks noChangeAspect="1"/>
          </p:cNvPicPr>
          <p:nvPr/>
        </p:nvPicPr>
        <p:blipFill>
          <a:blip r:embed="rId4"/>
          <a:stretch>
            <a:fillRect/>
          </a:stretch>
        </p:blipFill>
        <p:spPr>
          <a:xfrm>
            <a:off x="4042942" y="2625717"/>
            <a:ext cx="2628900" cy="3838575"/>
          </a:xfrm>
          <a:prstGeom prst="rect">
            <a:avLst/>
          </a:prstGeom>
        </p:spPr>
      </p:pic>
      <p:sp>
        <p:nvSpPr>
          <p:cNvPr id="9" name="Oval 8">
            <a:extLst>
              <a:ext uri="{FF2B5EF4-FFF2-40B4-BE49-F238E27FC236}">
                <a16:creationId xmlns:a16="http://schemas.microsoft.com/office/drawing/2014/main" id="{2E3E9290-79FB-80E6-341C-C1928AE544D0}"/>
              </a:ext>
            </a:extLst>
          </p:cNvPr>
          <p:cNvSpPr/>
          <p:nvPr/>
        </p:nvSpPr>
        <p:spPr>
          <a:xfrm>
            <a:off x="3636381" y="5413031"/>
            <a:ext cx="3462758" cy="10668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71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7" name="TextBox 6">
            <a:extLst>
              <a:ext uri="{FF2B5EF4-FFF2-40B4-BE49-F238E27FC236}">
                <a16:creationId xmlns:a16="http://schemas.microsoft.com/office/drawing/2014/main" id="{1EFA0CEC-6FEE-9AAB-5A29-43FF510679B0}"/>
              </a:ext>
            </a:extLst>
          </p:cNvPr>
          <p:cNvSpPr txBox="1"/>
          <p:nvPr/>
        </p:nvSpPr>
        <p:spPr>
          <a:xfrm>
            <a:off x="282035" y="1257697"/>
            <a:ext cx="7277746" cy="584775"/>
          </a:xfrm>
          <a:prstGeom prst="rect">
            <a:avLst/>
          </a:prstGeom>
          <a:noFill/>
        </p:spPr>
        <p:txBody>
          <a:bodyPr wrap="square" rtlCol="0">
            <a:spAutoFit/>
          </a:bodyPr>
          <a:lstStyle/>
          <a:p>
            <a:r>
              <a:rPr lang="en-US" sz="3200" b="1" dirty="0">
                <a:latin typeface="+mn-lt"/>
              </a:rPr>
              <a:t>Limited English Proficiency</a:t>
            </a:r>
          </a:p>
        </p:txBody>
      </p:sp>
      <p:grpSp>
        <p:nvGrpSpPr>
          <p:cNvPr id="9" name="Group 8">
            <a:extLst>
              <a:ext uri="{FF2B5EF4-FFF2-40B4-BE49-F238E27FC236}">
                <a16:creationId xmlns:a16="http://schemas.microsoft.com/office/drawing/2014/main" id="{3599419C-3B2F-FE5B-9B63-E057B54526BA}"/>
              </a:ext>
            </a:extLst>
          </p:cNvPr>
          <p:cNvGrpSpPr/>
          <p:nvPr/>
        </p:nvGrpSpPr>
        <p:grpSpPr>
          <a:xfrm>
            <a:off x="282035" y="2193370"/>
            <a:ext cx="6485685" cy="4359830"/>
            <a:chOff x="282035" y="2193370"/>
            <a:chExt cx="6485685" cy="4359830"/>
          </a:xfrm>
        </p:grpSpPr>
        <p:grpSp>
          <p:nvGrpSpPr>
            <p:cNvPr id="11" name="Group 10">
              <a:extLst>
                <a:ext uri="{FF2B5EF4-FFF2-40B4-BE49-F238E27FC236}">
                  <a16:creationId xmlns:a16="http://schemas.microsoft.com/office/drawing/2014/main" id="{B5EF83F0-5D3C-04B7-98EF-180549949437}"/>
                </a:ext>
              </a:extLst>
            </p:cNvPr>
            <p:cNvGrpSpPr/>
            <p:nvPr/>
          </p:nvGrpSpPr>
          <p:grpSpPr>
            <a:xfrm>
              <a:off x="282035" y="2193370"/>
              <a:ext cx="6485685" cy="4359830"/>
              <a:chOff x="282035" y="1805616"/>
              <a:chExt cx="6485685" cy="4359830"/>
            </a:xfrm>
          </p:grpSpPr>
          <p:grpSp>
            <p:nvGrpSpPr>
              <p:cNvPr id="2" name="Group 1">
                <a:extLst>
                  <a:ext uri="{FF2B5EF4-FFF2-40B4-BE49-F238E27FC236}">
                    <a16:creationId xmlns:a16="http://schemas.microsoft.com/office/drawing/2014/main" id="{27C0C3E3-41A3-B877-A82C-1DC99BD906E6}"/>
                  </a:ext>
                </a:extLst>
              </p:cNvPr>
              <p:cNvGrpSpPr/>
              <p:nvPr/>
            </p:nvGrpSpPr>
            <p:grpSpPr>
              <a:xfrm>
                <a:off x="282035" y="1805616"/>
                <a:ext cx="6354963" cy="4359830"/>
                <a:chOff x="334950" y="1736170"/>
                <a:chExt cx="6354963" cy="4359830"/>
              </a:xfrm>
            </p:grpSpPr>
            <p:pic>
              <p:nvPicPr>
                <p:cNvPr id="4" name="Picture 3">
                  <a:extLst>
                    <a:ext uri="{FF2B5EF4-FFF2-40B4-BE49-F238E27FC236}">
                      <a16:creationId xmlns:a16="http://schemas.microsoft.com/office/drawing/2014/main" id="{44A680B3-7F22-A00B-D3EB-D5E94C4F9ADD}"/>
                    </a:ext>
                  </a:extLst>
                </p:cNvPr>
                <p:cNvPicPr>
                  <a:picLocks noChangeAspect="1"/>
                </p:cNvPicPr>
                <p:nvPr/>
              </p:nvPicPr>
              <p:blipFill rotWithShape="1">
                <a:blip r:embed="rId4"/>
                <a:srcRect r="8443"/>
                <a:stretch/>
              </p:blipFill>
              <p:spPr>
                <a:xfrm>
                  <a:off x="363525" y="1736170"/>
                  <a:ext cx="6326388" cy="4359830"/>
                </a:xfrm>
                <a:prstGeom prst="rect">
                  <a:avLst/>
                </a:prstGeom>
                <a:ln>
                  <a:solidFill>
                    <a:schemeClr val="bg1">
                      <a:lumMod val="85000"/>
                    </a:schemeClr>
                  </a:solidFill>
                </a:ln>
              </p:spPr>
            </p:pic>
            <p:sp>
              <p:nvSpPr>
                <p:cNvPr id="5" name="TextBox 4">
                  <a:extLst>
                    <a:ext uri="{FF2B5EF4-FFF2-40B4-BE49-F238E27FC236}">
                      <a16:creationId xmlns:a16="http://schemas.microsoft.com/office/drawing/2014/main" id="{ECECC434-DE90-8F79-6CA4-0F88FEE6ABC8}"/>
                    </a:ext>
                  </a:extLst>
                </p:cNvPr>
                <p:cNvSpPr txBox="1"/>
                <p:nvPr/>
              </p:nvSpPr>
              <p:spPr>
                <a:xfrm>
                  <a:off x="334950" y="2927449"/>
                  <a:ext cx="1189050" cy="319922"/>
                </a:xfrm>
                <a:prstGeom prst="rect">
                  <a:avLst/>
                </a:prstGeom>
                <a:noFill/>
                <a:ln w="28575">
                  <a:solidFill>
                    <a:srgbClr val="FF0000"/>
                  </a:solidFill>
                </a:ln>
              </p:spPr>
              <p:txBody>
                <a:bodyPr wrap="square" rtlCol="0">
                  <a:spAutoFit/>
                </a:bodyPr>
                <a:lstStyle/>
                <a:p>
                  <a:endParaRPr lang="en-US" dirty="0"/>
                </a:p>
              </p:txBody>
            </p:sp>
          </p:grpSp>
          <p:pic>
            <p:nvPicPr>
              <p:cNvPr id="14" name="Picture 13">
                <a:extLst>
                  <a:ext uri="{FF2B5EF4-FFF2-40B4-BE49-F238E27FC236}">
                    <a16:creationId xmlns:a16="http://schemas.microsoft.com/office/drawing/2014/main" id="{18BE6CF5-F83F-732C-D774-1E163A7FC054}"/>
                  </a:ext>
                </a:extLst>
              </p:cNvPr>
              <p:cNvPicPr>
                <a:picLocks noChangeAspect="1"/>
              </p:cNvPicPr>
              <p:nvPr/>
            </p:nvPicPr>
            <p:blipFill rotWithShape="1">
              <a:blip r:embed="rId5"/>
              <a:srcRect l="14765" t="597" r="4060" b="14401"/>
              <a:stretch/>
            </p:blipFill>
            <p:spPr>
              <a:xfrm>
                <a:off x="1553018" y="2250747"/>
                <a:ext cx="5214702" cy="3722832"/>
              </a:xfrm>
              <a:prstGeom prst="rect">
                <a:avLst/>
              </a:prstGeom>
              <a:ln>
                <a:solidFill>
                  <a:schemeClr val="bg1">
                    <a:lumMod val="85000"/>
                  </a:schemeClr>
                </a:solidFill>
              </a:ln>
            </p:spPr>
          </p:pic>
        </p:grpSp>
        <p:sp>
          <p:nvSpPr>
            <p:cNvPr id="3" name="Rectangle 2">
              <a:extLst>
                <a:ext uri="{FF2B5EF4-FFF2-40B4-BE49-F238E27FC236}">
                  <a16:creationId xmlns:a16="http://schemas.microsoft.com/office/drawing/2014/main" id="{DD400497-362E-A027-BA6F-769ADC702F61}"/>
                </a:ext>
              </a:extLst>
            </p:cNvPr>
            <p:cNvSpPr/>
            <p:nvPr/>
          </p:nvSpPr>
          <p:spPr>
            <a:xfrm>
              <a:off x="762000" y="2202087"/>
              <a:ext cx="381000" cy="166791"/>
            </a:xfrm>
            <a:prstGeom prst="rect">
              <a:avLst/>
            </a:prstGeom>
            <a:solidFill>
              <a:srgbClr val="2C3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35DB47A-1D7C-5B9F-8DAA-54F394826AAF}"/>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1744279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914399"/>
          </a:xfrm>
        </p:spPr>
        <p:txBody>
          <a:bodyPr>
            <a:normAutofit/>
          </a:bodyPr>
          <a:lstStyle/>
          <a:p>
            <a:pPr marL="0" indent="0">
              <a:buNone/>
            </a:pPr>
            <a:r>
              <a:rPr lang="en-US" b="1" dirty="0">
                <a:latin typeface="+mn-lt"/>
              </a:rPr>
              <a:t>Limited English Proficiency</a:t>
            </a: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2057400"/>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a:t>Purpose of LEP Services</a:t>
            </a:r>
          </a:p>
        </p:txBody>
      </p:sp>
      <p:pic>
        <p:nvPicPr>
          <p:cNvPr id="3" name="Content Placeholder 7" descr="Table&#10;&#10;Description automatically generated">
            <a:extLst>
              <a:ext uri="{FF2B5EF4-FFF2-40B4-BE49-F238E27FC236}">
                <a16:creationId xmlns:a16="http://schemas.microsoft.com/office/drawing/2014/main" id="{90ED66DA-6C18-0D3A-219F-C0BCE4DEA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2857499"/>
            <a:ext cx="7086600" cy="299274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997CC821-93BE-0E5E-19A1-71926FA5F1D4}"/>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2404136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buNone/>
            </a:pPr>
            <a:r>
              <a:rPr lang="en-US" b="1" dirty="0">
                <a:latin typeface="+mn-lt"/>
              </a:rPr>
              <a:t>Limited English Proficiency</a:t>
            </a:r>
            <a:endParaRPr lang="en-US" b="1" dirty="0"/>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2"/>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a:t>LEP Table 1</a:t>
            </a:r>
          </a:p>
        </p:txBody>
      </p:sp>
      <p:pic>
        <p:nvPicPr>
          <p:cNvPr id="4" name="Picture 1">
            <a:extLst>
              <a:ext uri="{FF2B5EF4-FFF2-40B4-BE49-F238E27FC236}">
                <a16:creationId xmlns:a16="http://schemas.microsoft.com/office/drawing/2014/main" id="{E196FE52-F67E-5744-C8FE-67F9A343A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347" y="2590800"/>
            <a:ext cx="6442653" cy="25461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aphical user interface, text, application&#10;&#10;Description automatically generated">
            <a:extLst>
              <a:ext uri="{FF2B5EF4-FFF2-40B4-BE49-F238E27FC236}">
                <a16:creationId xmlns:a16="http://schemas.microsoft.com/office/drawing/2014/main" id="{F78324EC-1DF2-4C90-CF39-62D987543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519" y="5167489"/>
            <a:ext cx="6060481" cy="1538111"/>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586511D7-6901-E654-5538-F05322440B03}"/>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3622175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buNone/>
            </a:pPr>
            <a:r>
              <a:rPr lang="en-US" b="1" dirty="0">
                <a:latin typeface="+mn-lt"/>
              </a:rPr>
              <a:t>Limited English Proficiency</a:t>
            </a:r>
            <a:endParaRPr lang="en-US" b="1" dirty="0"/>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2"/>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a:t>LEP Table 2</a:t>
            </a:r>
          </a:p>
        </p:txBody>
      </p:sp>
      <p:pic>
        <p:nvPicPr>
          <p:cNvPr id="3" name="Content Placeholder 7" descr="Table&#10;&#10;Description automatically generated">
            <a:extLst>
              <a:ext uri="{FF2B5EF4-FFF2-40B4-BE49-F238E27FC236}">
                <a16:creationId xmlns:a16="http://schemas.microsoft.com/office/drawing/2014/main" id="{615450CC-F562-B270-E156-B2106B4F9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42464"/>
            <a:ext cx="6324600" cy="401073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F166BBFA-8515-0B37-C11D-5F9114CA2C16}"/>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1154870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1219199"/>
          </a:xfrm>
        </p:spPr>
        <p:txBody>
          <a:bodyPr>
            <a:normAutofit/>
          </a:bodyPr>
          <a:lstStyle/>
          <a:p>
            <a:pPr marL="0" indent="0">
              <a:spcBef>
                <a:spcPts val="0"/>
              </a:spcBef>
              <a:buSzPct val="100000"/>
              <a:buNone/>
            </a:pPr>
            <a:r>
              <a:rPr lang="en-US" b="1" dirty="0"/>
              <a:t>Violence Against Women Act (VAWA) Certification</a:t>
            </a: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2557558"/>
            <a:ext cx="1794282" cy="8714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VAWA – Form A1025</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B356EBB-0D58-F005-E804-017DFC6E45B8}"/>
              </a:ext>
            </a:extLst>
          </p:cNvPr>
          <p:cNvPicPr>
            <a:picLocks noChangeAspect="1"/>
          </p:cNvPicPr>
          <p:nvPr/>
        </p:nvPicPr>
        <p:blipFill>
          <a:blip r:embed="rId3"/>
          <a:stretch>
            <a:fillRect/>
          </a:stretch>
        </p:blipFill>
        <p:spPr>
          <a:xfrm>
            <a:off x="2362200" y="2514599"/>
            <a:ext cx="4893279" cy="3960025"/>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3379B7FA-9012-CD1D-4892-B34F70825491}"/>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spTree>
    <p:extLst>
      <p:ext uri="{BB962C8B-B14F-4D97-AF65-F5344CB8AC3E}">
        <p14:creationId xmlns:p14="http://schemas.microsoft.com/office/powerpoint/2010/main" val="1365056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1219199"/>
          </a:xfrm>
        </p:spPr>
        <p:txBody>
          <a:bodyPr>
            <a:normAutofit/>
          </a:bodyPr>
          <a:lstStyle/>
          <a:p>
            <a:pPr marL="0" indent="0">
              <a:spcBef>
                <a:spcPts val="0"/>
              </a:spcBef>
              <a:buSzPct val="100000"/>
              <a:buNone/>
            </a:pPr>
            <a:r>
              <a:rPr lang="en-US" b="1" dirty="0"/>
              <a:t>Violence Against Women Act (VAWA) Certification</a:t>
            </a: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2900905"/>
            <a:ext cx="2514600" cy="23954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Make sure the person who signs the form is the designated CRO listed on the Grant Overview page.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383BC3A-E34B-E1EC-1ADF-950433ED8A52}"/>
              </a:ext>
            </a:extLst>
          </p:cNvPr>
          <p:cNvPicPr>
            <a:picLocks noChangeAspect="1"/>
          </p:cNvPicPr>
          <p:nvPr/>
        </p:nvPicPr>
        <p:blipFill>
          <a:blip r:embed="rId3"/>
          <a:stretch>
            <a:fillRect/>
          </a:stretch>
        </p:blipFill>
        <p:spPr>
          <a:xfrm>
            <a:off x="2948553" y="2514599"/>
            <a:ext cx="5115665" cy="3262262"/>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E787C2A7-A4D4-FA18-ADDE-3AB7C3B0306F}"/>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spTree>
    <p:extLst>
      <p:ext uri="{BB962C8B-B14F-4D97-AF65-F5344CB8AC3E}">
        <p14:creationId xmlns:p14="http://schemas.microsoft.com/office/powerpoint/2010/main" val="4123948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Performance Report</a:t>
            </a:r>
            <a:endParaRPr lang="en-US" dirty="0">
              <a:effectLst/>
              <a:ea typeface="Times New Roman" panose="02020603050405020304" pitchFamily="18" charset="0"/>
            </a:endParaRP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4" name="Content Placeholder 2">
            <a:extLst>
              <a:ext uri="{FF2B5EF4-FFF2-40B4-BE49-F238E27FC236}">
                <a16:creationId xmlns:a16="http://schemas.microsoft.com/office/drawing/2014/main" id="{D017156C-D578-3D44-4FD2-DE4ED67E8FBC}"/>
              </a:ext>
            </a:extLst>
          </p:cNvPr>
          <p:cNvSpPr txBox="1">
            <a:spLocks/>
          </p:cNvSpPr>
          <p:nvPr/>
        </p:nvSpPr>
        <p:spPr>
          <a:xfrm>
            <a:off x="457200" y="2057400"/>
            <a:ext cx="7162800" cy="37718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nSpc>
                <a:spcPct val="120000"/>
              </a:lnSpc>
              <a:buNone/>
            </a:pPr>
            <a:r>
              <a:rPr lang="en-US" sz="2400" dirty="0"/>
              <a:t>Common Errors Are …</a:t>
            </a:r>
          </a:p>
          <a:p>
            <a:pPr marL="400050">
              <a:lnSpc>
                <a:spcPct val="120000"/>
              </a:lnSpc>
            </a:pPr>
            <a:r>
              <a:rPr lang="en-US" sz="2400" dirty="0"/>
              <a:t>Designations for Civil Rights Officer and Labor Standards Officer are incomplete or not certified. </a:t>
            </a:r>
          </a:p>
          <a:p>
            <a:pPr marL="400050">
              <a:lnSpc>
                <a:spcPct val="120000"/>
              </a:lnSpc>
            </a:pPr>
            <a:r>
              <a:rPr lang="en-US" sz="2400" dirty="0"/>
              <a:t>Organization documents are not uploaded or incomplete. </a:t>
            </a:r>
          </a:p>
          <a:p>
            <a:pPr marL="400050">
              <a:lnSpc>
                <a:spcPct val="120000"/>
              </a:lnSpc>
            </a:pPr>
            <a:r>
              <a:rPr lang="en-US" sz="2400" dirty="0"/>
              <a:t>The VAWA Form 1025 is not uploaded, not filled out completely, or is not certified by the designated CRO. </a:t>
            </a:r>
          </a:p>
          <a:p>
            <a:pPr marL="400050">
              <a:lnSpc>
                <a:spcPct val="120000"/>
              </a:lnSpc>
            </a:pPr>
            <a:r>
              <a:rPr lang="en-US" sz="2400" dirty="0"/>
              <a:t>The Direct Deposit form is not submitted or is filled out incorrectly. </a:t>
            </a:r>
          </a:p>
        </p:txBody>
      </p:sp>
      <p:sp>
        <p:nvSpPr>
          <p:cNvPr id="2" name="TextBox 1">
            <a:extLst>
              <a:ext uri="{FF2B5EF4-FFF2-40B4-BE49-F238E27FC236}">
                <a16:creationId xmlns:a16="http://schemas.microsoft.com/office/drawing/2014/main" id="{DBA87A68-EF4D-9305-36E5-853079DAF7AF}"/>
              </a:ext>
            </a:extLst>
          </p:cNvPr>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mj-lt"/>
                <a:ea typeface="Playfair Display" charset="0"/>
                <a:cs typeface="Playfair Display" charset="0"/>
              </a:rPr>
              <a:t>Group A – Performance Report </a:t>
            </a:r>
          </a:p>
        </p:txBody>
      </p:sp>
    </p:spTree>
    <p:extLst>
      <p:ext uri="{BB962C8B-B14F-4D97-AF65-F5344CB8AC3E}">
        <p14:creationId xmlns:p14="http://schemas.microsoft.com/office/powerpoint/2010/main" val="91954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2" y="0"/>
            <a:ext cx="9105899" cy="54864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r>
              <a:rPr lang="en-US" b="1" dirty="0">
                <a:solidFill>
                  <a:srgbClr val="D5B52F"/>
                </a:solidFill>
                <a:latin typeface="+mj-lt"/>
              </a:rPr>
              <a:t>Questions/Comments</a:t>
            </a:r>
          </a:p>
        </p:txBody>
      </p:sp>
      <p:sp>
        <p:nvSpPr>
          <p:cNvPr id="13" name="Rectangle 12"/>
          <p:cNvSpPr/>
          <p:nvPr/>
        </p:nvSpPr>
        <p:spPr>
          <a:xfrm>
            <a:off x="-1" y="4873337"/>
            <a:ext cx="9144001" cy="198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8" name="Picture 7"/>
          <p:cNvPicPr/>
          <p:nvPr/>
        </p:nvPicPr>
        <p:blipFill>
          <a:blip r:embed="rId3" cstate="email">
            <a:extLst>
              <a:ext uri="{28A0092B-C50C-407E-A947-70E740481C1C}">
                <a14:useLocalDpi xmlns:a14="http://schemas.microsoft.com/office/drawing/2010/main" val="0"/>
              </a:ext>
            </a:extLst>
          </a:blip>
          <a:stretch>
            <a:fillRect/>
          </a:stretch>
        </p:blipFill>
        <p:spPr>
          <a:xfrm>
            <a:off x="1600200" y="4908089"/>
            <a:ext cx="5943600" cy="1915160"/>
          </a:xfrm>
          <a:prstGeom prst="rect">
            <a:avLst/>
          </a:prstGeom>
        </p:spPr>
      </p:pic>
    </p:spTree>
    <p:extLst>
      <p:ext uri="{BB962C8B-B14F-4D97-AF65-F5344CB8AC3E}">
        <p14:creationId xmlns:p14="http://schemas.microsoft.com/office/powerpoint/2010/main" val="296353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50DF69-2EF5-33FE-ABD7-5882DBC5DDBC}"/>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Components</a:t>
            </a:r>
          </a:p>
        </p:txBody>
      </p:sp>
      <p:sp>
        <p:nvSpPr>
          <p:cNvPr id="6" name="Content Placeholder 2">
            <a:extLst>
              <a:ext uri="{FF2B5EF4-FFF2-40B4-BE49-F238E27FC236}">
                <a16:creationId xmlns:a16="http://schemas.microsoft.com/office/drawing/2014/main" id="{E5F73D57-BB39-D760-A88F-252A5D0F4E6F}"/>
              </a:ext>
            </a:extLst>
          </p:cNvPr>
          <p:cNvSpPr txBox="1">
            <a:spLocks/>
          </p:cNvSpPr>
          <p:nvPr/>
        </p:nvSpPr>
        <p:spPr>
          <a:xfrm>
            <a:off x="304800" y="1600200"/>
            <a:ext cx="7391400" cy="2743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SzPct val="100000"/>
              <a:buNone/>
            </a:pPr>
            <a:r>
              <a:rPr lang="en-US" sz="3500" b="1" dirty="0"/>
              <a:t>Documents and Information: </a:t>
            </a:r>
          </a:p>
          <a:p>
            <a:pPr fontAlgn="auto">
              <a:spcBef>
                <a:spcPts val="0"/>
              </a:spcBef>
              <a:spcAft>
                <a:spcPts val="0"/>
              </a:spcAft>
              <a:buSzPct val="100000"/>
            </a:pPr>
            <a:r>
              <a:rPr lang="en-US" dirty="0"/>
              <a:t>Organization Information </a:t>
            </a:r>
          </a:p>
          <a:p>
            <a:pPr fontAlgn="auto">
              <a:spcBef>
                <a:spcPts val="0"/>
              </a:spcBef>
              <a:spcAft>
                <a:spcPts val="0"/>
              </a:spcAft>
              <a:buSzPct val="100000"/>
            </a:pPr>
            <a:r>
              <a:rPr lang="en-US" dirty="0"/>
              <a:t>Grant Overview</a:t>
            </a:r>
          </a:p>
          <a:p>
            <a:pPr fontAlgn="auto">
              <a:spcBef>
                <a:spcPts val="0"/>
              </a:spcBef>
              <a:spcAft>
                <a:spcPts val="0"/>
              </a:spcAft>
              <a:buSzPct val="100000"/>
            </a:pPr>
            <a:r>
              <a:rPr lang="en-US" dirty="0"/>
              <a:t>Materials and Services Reports</a:t>
            </a:r>
          </a:p>
          <a:p>
            <a:pPr fontAlgn="auto">
              <a:spcBef>
                <a:spcPts val="0"/>
              </a:spcBef>
              <a:spcAft>
                <a:spcPts val="0"/>
              </a:spcAft>
              <a:buSzPct val="100000"/>
            </a:pPr>
            <a:r>
              <a:rPr lang="en-US" dirty="0"/>
              <a:t>Group A Performance Report</a:t>
            </a:r>
          </a:p>
          <a:p>
            <a:pPr marL="0" indent="0" fontAlgn="auto">
              <a:spcBef>
                <a:spcPts val="0"/>
              </a:spcBef>
              <a:spcAft>
                <a:spcPts val="0"/>
              </a:spcAft>
              <a:buFont typeface="Arial" panose="020B0604020202020204" pitchFamily="34" charset="0"/>
              <a:buNone/>
            </a:pPr>
            <a:endParaRPr lang="en-US" dirty="0"/>
          </a:p>
        </p:txBody>
      </p:sp>
      <p:pic>
        <p:nvPicPr>
          <p:cNvPr id="5" name="Audio 4">
            <a:hlinkClick r:id="" action="ppaction://media"/>
            <a:extLst>
              <a:ext uri="{FF2B5EF4-FFF2-40B4-BE49-F238E27FC236}">
                <a16:creationId xmlns:a16="http://schemas.microsoft.com/office/drawing/2014/main" id="{2393947F-7952-CC0D-6869-867951129C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7131293"/>
      </p:ext>
    </p:extLst>
  </p:cSld>
  <p:clrMapOvr>
    <a:masterClrMapping/>
  </p:clrMapOvr>
  <mc:AlternateContent xmlns:mc="http://schemas.openxmlformats.org/markup-compatibility/2006" xmlns:p14="http://schemas.microsoft.com/office/powerpoint/2010/main">
    <mc:Choice Requires="p14">
      <p:transition spd="slow" p14:dur="2000" advTm="16771"/>
    </mc:Choice>
    <mc:Fallback xmlns="">
      <p:transition spd="slow" advTm="1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6110DC-BCC0-A640-759A-9061D8112234}"/>
              </a:ext>
            </a:extLst>
          </p:cNvPr>
          <p:cNvSpPr/>
          <p:nvPr/>
        </p:nvSpPr>
        <p:spPr>
          <a:xfrm>
            <a:off x="2590800" y="4267200"/>
            <a:ext cx="609600"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0" name="Picture 9">
            <a:extLst>
              <a:ext uri="{FF2B5EF4-FFF2-40B4-BE49-F238E27FC236}">
                <a16:creationId xmlns:a16="http://schemas.microsoft.com/office/drawing/2014/main" id="{CF928B8F-AC40-6795-3CD2-4FE44B09B7F9}"/>
              </a:ext>
            </a:extLst>
          </p:cNvPr>
          <p:cNvPicPr>
            <a:picLocks noChangeAspect="1"/>
          </p:cNvPicPr>
          <p:nvPr/>
        </p:nvPicPr>
        <p:blipFill rotWithShape="1">
          <a:blip r:embed="rId5"/>
          <a:srcRect r="1513"/>
          <a:stretch/>
        </p:blipFill>
        <p:spPr>
          <a:xfrm>
            <a:off x="381000" y="1335342"/>
            <a:ext cx="6858000" cy="4913058"/>
          </a:xfrm>
          <a:prstGeom prst="rect">
            <a:avLst/>
          </a:prstGeom>
        </p:spPr>
      </p:pic>
      <p:sp>
        <p:nvSpPr>
          <p:cNvPr id="4" name="TextBox 3">
            <a:extLst>
              <a:ext uri="{FF2B5EF4-FFF2-40B4-BE49-F238E27FC236}">
                <a16:creationId xmlns:a16="http://schemas.microsoft.com/office/drawing/2014/main" id="{DFCB59E9-7DB2-76EC-5AEA-E6C5897EE6F7}"/>
              </a:ext>
            </a:extLst>
          </p:cNvPr>
          <p:cNvSpPr txBox="1"/>
          <p:nvPr/>
        </p:nvSpPr>
        <p:spPr>
          <a:xfrm>
            <a:off x="2304031" y="3575030"/>
            <a:ext cx="489489" cy="31117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167D1FC-7FFB-47FA-829C-05BD354D2D35}"/>
              </a:ext>
            </a:extLst>
          </p:cNvPr>
          <p:cNvSpPr txBox="1"/>
          <p:nvPr/>
        </p:nvSpPr>
        <p:spPr>
          <a:xfrm>
            <a:off x="609601" y="1751322"/>
            <a:ext cx="457200" cy="229878"/>
          </a:xfrm>
          <a:prstGeom prst="rect">
            <a:avLst/>
          </a:prstGeom>
          <a:solidFill>
            <a:srgbClr val="39639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90F52142-8538-B327-087E-636B177D1897}"/>
              </a:ext>
            </a:extLst>
          </p:cNvPr>
          <p:cNvSpPr/>
          <p:nvPr/>
        </p:nvSpPr>
        <p:spPr>
          <a:xfrm>
            <a:off x="2286000" y="4953000"/>
            <a:ext cx="4953000" cy="76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2" name="Rectangle 11">
            <a:extLst>
              <a:ext uri="{FF2B5EF4-FFF2-40B4-BE49-F238E27FC236}">
                <a16:creationId xmlns:a16="http://schemas.microsoft.com/office/drawing/2014/main" id="{957C047F-6596-8825-0858-A8FBDBA85086}"/>
              </a:ext>
            </a:extLst>
          </p:cNvPr>
          <p:cNvSpPr/>
          <p:nvPr/>
        </p:nvSpPr>
        <p:spPr>
          <a:xfrm>
            <a:off x="381000" y="2127477"/>
            <a:ext cx="1752600" cy="310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TextBox 12">
            <a:extLst>
              <a:ext uri="{FF2B5EF4-FFF2-40B4-BE49-F238E27FC236}">
                <a16:creationId xmlns:a16="http://schemas.microsoft.com/office/drawing/2014/main" id="{DCE9834D-4F27-ED14-E76C-512130E581EF}"/>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Organization Information</a:t>
            </a:r>
          </a:p>
        </p:txBody>
      </p:sp>
      <p:pic>
        <p:nvPicPr>
          <p:cNvPr id="15" name="Audio 14">
            <a:hlinkClick r:id="" action="ppaction://media"/>
            <a:extLst>
              <a:ext uri="{FF2B5EF4-FFF2-40B4-BE49-F238E27FC236}">
                <a16:creationId xmlns:a16="http://schemas.microsoft.com/office/drawing/2014/main" id="{2C763C65-16AF-A205-05F5-21AA48921F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33788052"/>
      </p:ext>
    </p:extLst>
  </p:cSld>
  <p:clrMapOvr>
    <a:masterClrMapping/>
  </p:clrMapOvr>
  <mc:AlternateContent xmlns:mc="http://schemas.openxmlformats.org/markup-compatibility/2006" xmlns:p14="http://schemas.microsoft.com/office/powerpoint/2010/main">
    <mc:Choice Requires="p14">
      <p:transition spd="slow" p14:dur="2000" advTm="51772"/>
    </mc:Choice>
    <mc:Fallback xmlns="">
      <p:transition spd="slow" advTm="51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2" name="Subtitle 2"/>
          <p:cNvSpPr txBox="1">
            <a:spLocks/>
          </p:cNvSpPr>
          <p:nvPr/>
        </p:nvSpPr>
        <p:spPr>
          <a:xfrm>
            <a:off x="457200" y="2055670"/>
            <a:ext cx="4816033" cy="77930"/>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7" name="TextBox 6">
            <a:extLst>
              <a:ext uri="{FF2B5EF4-FFF2-40B4-BE49-F238E27FC236}">
                <a16:creationId xmlns:a16="http://schemas.microsoft.com/office/drawing/2014/main" id="{CADEB46E-D427-3048-08E3-6E2D5EB45A7C}"/>
              </a:ext>
            </a:extLst>
          </p:cNvPr>
          <p:cNvSpPr txBox="1"/>
          <p:nvPr/>
        </p:nvSpPr>
        <p:spPr>
          <a:xfrm>
            <a:off x="435351" y="1243293"/>
            <a:ext cx="6096000" cy="1077218"/>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Organization Details </a:t>
            </a:r>
            <a:r>
              <a:rPr lang="en-US" sz="3200" dirty="0">
                <a:latin typeface="Calibri" panose="020F0502020204030204" pitchFamily="34" charset="0"/>
                <a:cs typeface="Calibri" panose="020F0502020204030204" pitchFamily="34" charset="0"/>
              </a:rPr>
              <a:t>(Banking and Financial Documentation )</a:t>
            </a:r>
          </a:p>
        </p:txBody>
      </p:sp>
      <p:pic>
        <p:nvPicPr>
          <p:cNvPr id="17" name="Picture 16">
            <a:extLst>
              <a:ext uri="{FF2B5EF4-FFF2-40B4-BE49-F238E27FC236}">
                <a16:creationId xmlns:a16="http://schemas.microsoft.com/office/drawing/2014/main" id="{D8C64CA0-5E6D-D193-EF2E-60D4EFACD13B}"/>
              </a:ext>
            </a:extLst>
          </p:cNvPr>
          <p:cNvPicPr>
            <a:picLocks noChangeAspect="1"/>
          </p:cNvPicPr>
          <p:nvPr/>
        </p:nvPicPr>
        <p:blipFill rotWithShape="1">
          <a:blip r:embed="rId6"/>
          <a:srcRect l="-1" r="20262"/>
          <a:stretch/>
        </p:blipFill>
        <p:spPr>
          <a:xfrm>
            <a:off x="342899" y="2493577"/>
            <a:ext cx="7126140" cy="3694367"/>
          </a:xfrm>
          <a:prstGeom prst="rect">
            <a:avLst/>
          </a:prstGeom>
          <a:ln>
            <a:solidFill>
              <a:schemeClr val="bg1">
                <a:lumMod val="85000"/>
              </a:schemeClr>
            </a:solidFill>
          </a:ln>
        </p:spPr>
      </p:pic>
      <p:sp>
        <p:nvSpPr>
          <p:cNvPr id="5" name="TextBox 4">
            <a:extLst>
              <a:ext uri="{FF2B5EF4-FFF2-40B4-BE49-F238E27FC236}">
                <a16:creationId xmlns:a16="http://schemas.microsoft.com/office/drawing/2014/main" id="{C77B924A-0566-84E1-CFBB-E833CAE7BBDF}"/>
              </a:ext>
            </a:extLst>
          </p:cNvPr>
          <p:cNvSpPr txBox="1"/>
          <p:nvPr/>
        </p:nvSpPr>
        <p:spPr>
          <a:xfrm>
            <a:off x="342899" y="4340761"/>
            <a:ext cx="1485900" cy="612239"/>
          </a:xfrm>
          <a:prstGeom prst="rect">
            <a:avLst/>
          </a:prstGeom>
          <a:noFill/>
          <a:ln w="28575">
            <a:solidFill>
              <a:srgbClr val="FF0000"/>
            </a:solidFill>
          </a:ln>
        </p:spPr>
        <p:txBody>
          <a:bodyPr wrap="square" rtlCol="0">
            <a:spAutoFit/>
          </a:bodyPr>
          <a:lstStyle/>
          <a:p>
            <a:endParaRPr lang="en-US" dirty="0"/>
          </a:p>
        </p:txBody>
      </p:sp>
      <p:sp>
        <p:nvSpPr>
          <p:cNvPr id="3" name="Rectangle 2">
            <a:extLst>
              <a:ext uri="{FF2B5EF4-FFF2-40B4-BE49-F238E27FC236}">
                <a16:creationId xmlns:a16="http://schemas.microsoft.com/office/drawing/2014/main" id="{A718C4B8-24B5-1F2E-5BEE-A0599DBEEFFB}"/>
              </a:ext>
            </a:extLst>
          </p:cNvPr>
          <p:cNvSpPr/>
          <p:nvPr/>
        </p:nvSpPr>
        <p:spPr>
          <a:xfrm>
            <a:off x="1981199" y="3429000"/>
            <a:ext cx="4572000" cy="551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0200A4-13CB-DE62-80C6-853E2E875411}"/>
              </a:ext>
            </a:extLst>
          </p:cNvPr>
          <p:cNvSpPr/>
          <p:nvPr/>
        </p:nvSpPr>
        <p:spPr>
          <a:xfrm>
            <a:off x="1981199" y="4064869"/>
            <a:ext cx="4572000" cy="551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EE43B2-F3A5-68A9-E079-C20714D87798}"/>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Organization Details </a:t>
            </a:r>
          </a:p>
        </p:txBody>
      </p:sp>
      <p:pic>
        <p:nvPicPr>
          <p:cNvPr id="18" name="Audio 17">
            <a:hlinkClick r:id="" action="ppaction://media"/>
            <a:extLst>
              <a:ext uri="{FF2B5EF4-FFF2-40B4-BE49-F238E27FC236}">
                <a16:creationId xmlns:a16="http://schemas.microsoft.com/office/drawing/2014/main" id="{B1EA6C22-0792-53B2-47ED-C516BA12AD3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59316213"/>
      </p:ext>
    </p:extLst>
  </p:cSld>
  <p:clrMapOvr>
    <a:masterClrMapping/>
  </p:clrMapOvr>
  <mc:AlternateContent xmlns:mc="http://schemas.openxmlformats.org/markup-compatibility/2006" xmlns:p14="http://schemas.microsoft.com/office/powerpoint/2010/main">
    <mc:Choice Requires="p14">
      <p:transition spd="slow" p14:dur="2000" advTm="53647"/>
    </mc:Choice>
    <mc:Fallback xmlns="">
      <p:transition spd="slow" advTm="5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990599"/>
          </a:xfrm>
        </p:spPr>
        <p:txBody>
          <a:bodyPr>
            <a:normAutofit fontScale="92500" lnSpcReduction="10000"/>
          </a:bodyPr>
          <a:lstStyle/>
          <a:p>
            <a:pPr marL="0" indent="0">
              <a:spcBef>
                <a:spcPts val="0"/>
              </a:spcBef>
              <a:buSzPct val="100000"/>
              <a:buNone/>
            </a:pPr>
            <a:r>
              <a:rPr lang="en-US" sz="3500" b="1" dirty="0"/>
              <a:t>Organizational Details </a:t>
            </a:r>
            <a:r>
              <a:rPr lang="en-US" sz="3500" dirty="0"/>
              <a:t>(Banking and Financial Documentation)</a:t>
            </a:r>
            <a:endParaRPr lang="en-US" sz="3500"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65221" y="2285999"/>
            <a:ext cx="7010400" cy="41782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nSpc>
                <a:spcPct val="120000"/>
              </a:lnSpc>
              <a:buNone/>
            </a:pPr>
            <a:r>
              <a:rPr lang="en-US" sz="2400" b="1" dirty="0"/>
              <a:t>Required Forms: </a:t>
            </a:r>
          </a:p>
          <a:p>
            <a:pPr marL="400050">
              <a:lnSpc>
                <a:spcPct val="120000"/>
              </a:lnSpc>
            </a:pPr>
            <a:r>
              <a:rPr lang="en-US" sz="2000" dirty="0"/>
              <a:t>W-9 Form</a:t>
            </a:r>
          </a:p>
          <a:p>
            <a:pPr marL="400050">
              <a:lnSpc>
                <a:spcPct val="120000"/>
              </a:lnSpc>
            </a:pPr>
            <a:r>
              <a:rPr lang="en-US" sz="2000" dirty="0"/>
              <a:t>TIN Form</a:t>
            </a:r>
          </a:p>
          <a:p>
            <a:pPr marL="400050">
              <a:lnSpc>
                <a:spcPct val="120000"/>
              </a:lnSpc>
            </a:pPr>
            <a:r>
              <a:rPr lang="en-US" sz="2000" dirty="0"/>
              <a:t>Direct Deposit (DD) Form</a:t>
            </a:r>
          </a:p>
          <a:p>
            <a:pPr marL="800100" lvl="1">
              <a:lnSpc>
                <a:spcPct val="120000"/>
              </a:lnSpc>
              <a:buFont typeface="Courier New" panose="02070309020205020404" pitchFamily="49" charset="0"/>
              <a:buChar char="o"/>
            </a:pPr>
            <a:r>
              <a:rPr lang="en-US" sz="2000" dirty="0"/>
              <a:t>Direct Deposit Authorization Form (Form 74-176) </a:t>
            </a:r>
          </a:p>
          <a:p>
            <a:pPr marL="800100" lvl="1">
              <a:lnSpc>
                <a:spcPct val="120000"/>
              </a:lnSpc>
              <a:buFont typeface="Courier New" panose="02070309020205020404" pitchFamily="49" charset="0"/>
              <a:buChar char="o"/>
            </a:pPr>
            <a:r>
              <a:rPr lang="en-US" sz="2000" dirty="0"/>
              <a:t>A separate 74-176 form must be completed for each grant award </a:t>
            </a:r>
          </a:p>
          <a:p>
            <a:pPr marL="800100" lvl="1">
              <a:lnSpc>
                <a:spcPct val="120000"/>
              </a:lnSpc>
              <a:buFont typeface="Courier New" panose="02070309020205020404" pitchFamily="49" charset="0"/>
              <a:buChar char="o"/>
            </a:pPr>
            <a:r>
              <a:rPr lang="en-US" sz="2000" dirty="0"/>
              <a:t>Email form to </a:t>
            </a:r>
            <a:r>
              <a:rPr lang="en-US" sz="2000" dirty="0">
                <a:hlinkClick r:id="rId5"/>
              </a:rPr>
              <a:t>CDBGReporting@TexasAgriculture.gov</a:t>
            </a:r>
            <a:r>
              <a:rPr lang="en-US" sz="1800" dirty="0"/>
              <a:t>	</a:t>
            </a:r>
          </a:p>
        </p:txBody>
      </p:sp>
      <p:sp>
        <p:nvSpPr>
          <p:cNvPr id="3" name="TextBox 2">
            <a:extLst>
              <a:ext uri="{FF2B5EF4-FFF2-40B4-BE49-F238E27FC236}">
                <a16:creationId xmlns:a16="http://schemas.microsoft.com/office/drawing/2014/main" id="{ADB1EBE6-19B0-2A32-15EB-86242168152E}"/>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Documentation</a:t>
            </a:r>
          </a:p>
        </p:txBody>
      </p:sp>
      <p:pic>
        <p:nvPicPr>
          <p:cNvPr id="6" name="Audio 5">
            <a:hlinkClick r:id="" action="ppaction://media"/>
            <a:extLst>
              <a:ext uri="{FF2B5EF4-FFF2-40B4-BE49-F238E27FC236}">
                <a16:creationId xmlns:a16="http://schemas.microsoft.com/office/drawing/2014/main" id="{D3237704-E59C-DB56-EF84-C55B60E1AB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00022"/>
      </p:ext>
    </p:extLst>
  </p:cSld>
  <p:clrMapOvr>
    <a:masterClrMapping/>
  </p:clrMapOvr>
  <mc:AlternateContent xmlns:mc="http://schemas.openxmlformats.org/markup-compatibility/2006" xmlns:p14="http://schemas.microsoft.com/office/powerpoint/2010/main">
    <mc:Choice Requires="p14">
      <p:transition spd="slow" p14:dur="2000" advTm="67879"/>
    </mc:Choice>
    <mc:Fallback xmlns="">
      <p:transition spd="slow" advTm="6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6" name="TextBox 5">
            <a:extLst>
              <a:ext uri="{FF2B5EF4-FFF2-40B4-BE49-F238E27FC236}">
                <a16:creationId xmlns:a16="http://schemas.microsoft.com/office/drawing/2014/main" id="{4EF58429-2E34-756C-0427-3261DAC06506}"/>
              </a:ext>
            </a:extLst>
          </p:cNvPr>
          <p:cNvSpPr txBox="1"/>
          <p:nvPr/>
        </p:nvSpPr>
        <p:spPr>
          <a:xfrm>
            <a:off x="85060" y="6332491"/>
            <a:ext cx="7713268" cy="369332"/>
          </a:xfrm>
          <a:prstGeom prst="rect">
            <a:avLst/>
          </a:prstGeom>
          <a:noFill/>
        </p:spPr>
        <p:txBody>
          <a:bodyPr wrap="square" rtlCol="0">
            <a:spAutoFit/>
          </a:bodyPr>
          <a:lstStyle/>
          <a:p>
            <a:r>
              <a:rPr lang="en-US" sz="1800" dirty="0">
                <a:latin typeface="+mn-lt"/>
              </a:rPr>
              <a:t>Refer to form A100 and upload new form to </a:t>
            </a:r>
            <a:r>
              <a:rPr lang="en-US" sz="1800" b="1" dirty="0">
                <a:latin typeface="+mn-lt"/>
              </a:rPr>
              <a:t>Organization Details – CDBG Forms</a:t>
            </a:r>
            <a:endParaRPr lang="en-US" sz="1600" dirty="0">
              <a:latin typeface="+mn-lt"/>
            </a:endParaRPr>
          </a:p>
        </p:txBody>
      </p:sp>
      <p:sp>
        <p:nvSpPr>
          <p:cNvPr id="7" name="TextBox 6">
            <a:extLst>
              <a:ext uri="{FF2B5EF4-FFF2-40B4-BE49-F238E27FC236}">
                <a16:creationId xmlns:a16="http://schemas.microsoft.com/office/drawing/2014/main" id="{CADEB46E-D427-3048-08E3-6E2D5EB45A7C}"/>
              </a:ext>
            </a:extLst>
          </p:cNvPr>
          <p:cNvSpPr txBox="1"/>
          <p:nvPr/>
        </p:nvSpPr>
        <p:spPr>
          <a:xfrm>
            <a:off x="304800" y="1243293"/>
            <a:ext cx="6096000"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Organization Details – CDBG Forms </a:t>
            </a:r>
            <a:endParaRPr lang="en-US" sz="3200" dirty="0">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77F42400-DF95-649B-3545-0F1202D2DB9E}"/>
              </a:ext>
            </a:extLst>
          </p:cNvPr>
          <p:cNvGrpSpPr/>
          <p:nvPr/>
        </p:nvGrpSpPr>
        <p:grpSpPr>
          <a:xfrm>
            <a:off x="1089209" y="1812704"/>
            <a:ext cx="5997391" cy="4376275"/>
            <a:chOff x="1033348" y="1928666"/>
            <a:chExt cx="5951655" cy="4801047"/>
          </a:xfrm>
        </p:grpSpPr>
        <p:pic>
          <p:nvPicPr>
            <p:cNvPr id="9" name="Picture 8">
              <a:extLst>
                <a:ext uri="{FF2B5EF4-FFF2-40B4-BE49-F238E27FC236}">
                  <a16:creationId xmlns:a16="http://schemas.microsoft.com/office/drawing/2014/main" id="{62847DDC-6F44-D0F4-AD6D-D8CD92DB215C}"/>
                </a:ext>
              </a:extLst>
            </p:cNvPr>
            <p:cNvPicPr>
              <a:picLocks noChangeAspect="1"/>
            </p:cNvPicPr>
            <p:nvPr/>
          </p:nvPicPr>
          <p:blipFill>
            <a:blip r:embed="rId6"/>
            <a:stretch>
              <a:fillRect/>
            </a:stretch>
          </p:blipFill>
          <p:spPr>
            <a:xfrm>
              <a:off x="1033348" y="1928666"/>
              <a:ext cx="5951655" cy="4801047"/>
            </a:xfrm>
            <a:prstGeom prst="rect">
              <a:avLst/>
            </a:prstGeom>
          </p:spPr>
        </p:pic>
        <p:sp>
          <p:nvSpPr>
            <p:cNvPr id="10" name="TextBox 9">
              <a:extLst>
                <a:ext uri="{FF2B5EF4-FFF2-40B4-BE49-F238E27FC236}">
                  <a16:creationId xmlns:a16="http://schemas.microsoft.com/office/drawing/2014/main" id="{1662F801-88B3-02F3-3967-A15AEBF35D70}"/>
                </a:ext>
              </a:extLst>
            </p:cNvPr>
            <p:cNvSpPr txBox="1"/>
            <p:nvPr/>
          </p:nvSpPr>
          <p:spPr>
            <a:xfrm>
              <a:off x="1212422" y="2083401"/>
              <a:ext cx="1582236" cy="261610"/>
            </a:xfrm>
            <a:prstGeom prst="rect">
              <a:avLst/>
            </a:prstGeom>
            <a:solidFill>
              <a:srgbClr val="2C318D"/>
            </a:solidFill>
          </p:spPr>
          <p:txBody>
            <a:bodyPr wrap="square" rtlCol="0">
              <a:spAutoFit/>
            </a:bodyPr>
            <a:lstStyle/>
            <a:p>
              <a:r>
                <a:rPr lang="en-US" sz="11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City Name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Box 10">
            <a:extLst>
              <a:ext uri="{FF2B5EF4-FFF2-40B4-BE49-F238E27FC236}">
                <a16:creationId xmlns:a16="http://schemas.microsoft.com/office/drawing/2014/main" id="{EBF5178B-46B7-A3EF-8695-2E43CABFCA0E}"/>
              </a:ext>
            </a:extLst>
          </p:cNvPr>
          <p:cNvSpPr txBox="1"/>
          <p:nvPr/>
        </p:nvSpPr>
        <p:spPr>
          <a:xfrm>
            <a:off x="359749" y="4043209"/>
            <a:ext cx="2286000" cy="369332"/>
          </a:xfrm>
          <a:prstGeom prst="rect">
            <a:avLst/>
          </a:prstGeom>
          <a:solidFill>
            <a:srgbClr val="ECC46A"/>
          </a:solidFill>
        </p:spPr>
        <p:txBody>
          <a:bodyPr wrap="square" rtlCol="0">
            <a:spAutoFit/>
          </a:bodyPr>
          <a:lstStyle/>
          <a:p>
            <a:pPr algn="ctr"/>
            <a:r>
              <a:rPr lang="en-US" sz="1800" dirty="0">
                <a:latin typeface="Calibri" panose="020F0502020204030204" pitchFamily="34" charset="0"/>
                <a:cs typeface="Calibri" panose="020F0502020204030204" pitchFamily="34" charset="0"/>
              </a:rPr>
              <a:t>Civil Rights Policies</a:t>
            </a:r>
          </a:p>
        </p:txBody>
      </p:sp>
      <p:sp>
        <p:nvSpPr>
          <p:cNvPr id="14" name="TextBox 13">
            <a:extLst>
              <a:ext uri="{FF2B5EF4-FFF2-40B4-BE49-F238E27FC236}">
                <a16:creationId xmlns:a16="http://schemas.microsoft.com/office/drawing/2014/main" id="{90833DBA-9459-F64E-19D0-9BF3647E7DEA}"/>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Documentation</a:t>
            </a:r>
          </a:p>
        </p:txBody>
      </p:sp>
      <p:pic>
        <p:nvPicPr>
          <p:cNvPr id="5" name="Audio 4">
            <a:hlinkClick r:id="" action="ppaction://media"/>
            <a:extLst>
              <a:ext uri="{FF2B5EF4-FFF2-40B4-BE49-F238E27FC236}">
                <a16:creationId xmlns:a16="http://schemas.microsoft.com/office/drawing/2014/main" id="{86B6F442-AD89-F384-1D3A-0B947EE06D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1323044"/>
      </p:ext>
    </p:extLst>
  </p:cSld>
  <p:clrMapOvr>
    <a:masterClrMapping/>
  </p:clrMapOvr>
  <mc:AlternateContent xmlns:mc="http://schemas.openxmlformats.org/markup-compatibility/2006" xmlns:p14="http://schemas.microsoft.com/office/powerpoint/2010/main">
    <mc:Choice Requires="p14">
      <p:transition spd="slow" p14:dur="2000" advTm="64719"/>
    </mc:Choice>
    <mc:Fallback xmlns="">
      <p:transition spd="slow" advTm="6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TextBox 4">
            <a:extLst>
              <a:ext uri="{FF2B5EF4-FFF2-40B4-BE49-F238E27FC236}">
                <a16:creationId xmlns:a16="http://schemas.microsoft.com/office/drawing/2014/main" id="{6839606B-47D1-1260-D533-0C0383C3251D}"/>
              </a:ext>
            </a:extLst>
          </p:cNvPr>
          <p:cNvSpPr txBox="1"/>
          <p:nvPr/>
        </p:nvSpPr>
        <p:spPr>
          <a:xfrm>
            <a:off x="134699" y="1398298"/>
            <a:ext cx="2515029"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Signatory Resolution</a:t>
            </a:r>
          </a:p>
        </p:txBody>
      </p:sp>
      <p:pic>
        <p:nvPicPr>
          <p:cNvPr id="18" name="Picture 17">
            <a:extLst>
              <a:ext uri="{FF2B5EF4-FFF2-40B4-BE49-F238E27FC236}">
                <a16:creationId xmlns:a16="http://schemas.microsoft.com/office/drawing/2014/main" id="{0E32358E-6520-9D56-EC01-59ECDA50406D}"/>
              </a:ext>
            </a:extLst>
          </p:cNvPr>
          <p:cNvPicPr>
            <a:picLocks noChangeAspect="1"/>
          </p:cNvPicPr>
          <p:nvPr/>
        </p:nvPicPr>
        <p:blipFill>
          <a:blip r:embed="rId6"/>
          <a:stretch>
            <a:fillRect/>
          </a:stretch>
        </p:blipFill>
        <p:spPr>
          <a:xfrm>
            <a:off x="2670732" y="1329910"/>
            <a:ext cx="4454597" cy="5375690"/>
          </a:xfrm>
          <a:prstGeom prst="rect">
            <a:avLst/>
          </a:prstGeom>
        </p:spPr>
      </p:pic>
      <p:sp>
        <p:nvSpPr>
          <p:cNvPr id="9" name="Rectangle 8">
            <a:extLst>
              <a:ext uri="{FF2B5EF4-FFF2-40B4-BE49-F238E27FC236}">
                <a16:creationId xmlns:a16="http://schemas.microsoft.com/office/drawing/2014/main" id="{85C802D3-D3E6-072C-8EBB-4D3229F76FB5}"/>
              </a:ext>
            </a:extLst>
          </p:cNvPr>
          <p:cNvSpPr/>
          <p:nvPr/>
        </p:nvSpPr>
        <p:spPr>
          <a:xfrm>
            <a:off x="380571" y="2549121"/>
            <a:ext cx="2023286" cy="1759758"/>
          </a:xfrm>
          <a:prstGeom prst="rect">
            <a:avLst/>
          </a:prstGeom>
          <a:solidFill>
            <a:srgbClr val="000086"/>
          </a:solidFill>
          <a:scene3d>
            <a:camera prst="orthographicFront"/>
            <a:lightRig rig="threePt" dir="t"/>
          </a:scene3d>
          <a:sp3d>
            <a:bevelT w="165100" prst="coolSlant"/>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latin typeface="+mn-lt"/>
              </a:rPr>
              <a:t>Refer to the new form A100 and upload new form to </a:t>
            </a:r>
            <a:r>
              <a:rPr lang="en-US" sz="1600" b="1" dirty="0">
                <a:latin typeface="+mn-lt"/>
              </a:rPr>
              <a:t>Organization Details – CDBG Forms</a:t>
            </a:r>
            <a:endParaRPr lang="en-US" sz="1600" dirty="0">
              <a:latin typeface="+mn-lt"/>
            </a:endParaRPr>
          </a:p>
          <a:p>
            <a:pPr algn="ctr"/>
            <a:endParaRPr lang="en-US" sz="1600" dirty="0"/>
          </a:p>
        </p:txBody>
      </p:sp>
      <p:sp>
        <p:nvSpPr>
          <p:cNvPr id="10" name="TextBox 9">
            <a:extLst>
              <a:ext uri="{FF2B5EF4-FFF2-40B4-BE49-F238E27FC236}">
                <a16:creationId xmlns:a16="http://schemas.microsoft.com/office/drawing/2014/main" id="{116D08AF-0970-12D6-DD4A-D75FE984A86D}"/>
              </a:ext>
            </a:extLst>
          </p:cNvPr>
          <p:cNvSpPr txBox="1"/>
          <p:nvPr/>
        </p:nvSpPr>
        <p:spPr>
          <a:xfrm>
            <a:off x="990600" y="354183"/>
            <a:ext cx="6096000" cy="569387"/>
          </a:xfrm>
          <a:prstGeom prst="rect">
            <a:avLst/>
          </a:prstGeom>
          <a:noFill/>
        </p:spPr>
        <p:txBody>
          <a:bodyPr wrap="square">
            <a:spAutoFit/>
          </a:bodyPr>
          <a:lstStyle/>
          <a:p>
            <a:r>
              <a:rPr lang="en-US" sz="3100" b="1" dirty="0">
                <a:solidFill>
                  <a:srgbClr val="1E3C78"/>
                </a:solidFill>
                <a:latin typeface="+mj-lt"/>
                <a:ea typeface="Playfair Display" charset="0"/>
                <a:cs typeface="Playfair Display" charset="0"/>
              </a:rPr>
              <a:t>Group A - Documentation</a:t>
            </a:r>
          </a:p>
        </p:txBody>
      </p:sp>
      <p:pic>
        <p:nvPicPr>
          <p:cNvPr id="17" name="Audio 16">
            <a:hlinkClick r:id="" action="ppaction://media"/>
            <a:extLst>
              <a:ext uri="{FF2B5EF4-FFF2-40B4-BE49-F238E27FC236}">
                <a16:creationId xmlns:a16="http://schemas.microsoft.com/office/drawing/2014/main" id="{D9A36A6C-7411-9087-7A27-F4B96EBBE7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56250" t="-456250" r="-456250" b="-4562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79499291"/>
      </p:ext>
    </p:extLst>
  </p:cSld>
  <p:clrMapOvr>
    <a:masterClrMapping/>
  </p:clrMapOvr>
  <mc:AlternateContent xmlns:mc="http://schemas.openxmlformats.org/markup-compatibility/2006" xmlns:p14="http://schemas.microsoft.com/office/powerpoint/2010/main">
    <mc:Choice Requires="p14">
      <p:transition spd="slow" p14:dur="2000" advTm="70588"/>
    </mc:Choice>
    <mc:Fallback xmlns="">
      <p:transition spd="slow" advTm="7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48848</TotalTime>
  <Words>5324</Words>
  <Application>Microsoft Office PowerPoint</Application>
  <PresentationFormat>On-screen Show (4:3)</PresentationFormat>
  <Paragraphs>418</Paragraphs>
  <Slides>38</Slides>
  <Notes>38</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Aptos</vt:lpstr>
      <vt:lpstr>Arial</vt:lpstr>
      <vt:lpstr>Arial Nova</vt:lpstr>
      <vt:lpstr>Book Antiqua</vt:lpstr>
      <vt:lpstr>Bookman Old Style</vt:lpstr>
      <vt:lpstr>Bradley Hand ITC</vt:lpstr>
      <vt:lpstr>Calibri</vt:lpstr>
      <vt:lpstr>Courier New</vt:lpstr>
      <vt:lpstr>IBM Plex Serif</vt:lpstr>
      <vt:lpstr>Lato</vt:lpstr>
      <vt:lpstr>Open Sans</vt:lpstr>
      <vt:lpstr>Playfair Display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A - MSRs and Documents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Pre-Construction</vt:lpstr>
      <vt:lpstr>Pre-Construction</vt:lpstr>
      <vt:lpstr>PowerPoint Presentation</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Krystal Loera</cp:lastModifiedBy>
  <cp:revision>1119</cp:revision>
  <cp:lastPrinted>2024-07-12T17:56:28Z</cp:lastPrinted>
  <dcterms:created xsi:type="dcterms:W3CDTF">2003-07-21T19:16:01Z</dcterms:created>
  <dcterms:modified xsi:type="dcterms:W3CDTF">2024-07-26T14:05:06Z</dcterms:modified>
</cp:coreProperties>
</file>